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95" r:id="rId2"/>
    <p:sldId id="296" r:id="rId3"/>
    <p:sldId id="297" r:id="rId4"/>
    <p:sldId id="298" r:id="rId5"/>
    <p:sldId id="301" r:id="rId6"/>
    <p:sldId id="302" r:id="rId7"/>
    <p:sldId id="322" r:id="rId8"/>
    <p:sldId id="303" r:id="rId9"/>
    <p:sldId id="320" r:id="rId10"/>
    <p:sldId id="304" r:id="rId11"/>
    <p:sldId id="321" r:id="rId12"/>
    <p:sldId id="305" r:id="rId13"/>
    <p:sldId id="323" r:id="rId14"/>
    <p:sldId id="324" r:id="rId15"/>
    <p:sldId id="325" r:id="rId16"/>
    <p:sldId id="326" r:id="rId17"/>
    <p:sldId id="327" r:id="rId18"/>
    <p:sldId id="328" r:id="rId19"/>
    <p:sldId id="330" r:id="rId20"/>
    <p:sldId id="307" r:id="rId21"/>
    <p:sldId id="315" r:id="rId22"/>
    <p:sldId id="316" r:id="rId23"/>
    <p:sldId id="317" r:id="rId24"/>
    <p:sldId id="318" r:id="rId25"/>
    <p:sldId id="319" r:id="rId26"/>
    <p:sldId id="329" r:id="rId27"/>
    <p:sldId id="333"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4576" autoAdjust="0"/>
  </p:normalViewPr>
  <p:slideViewPr>
    <p:cSldViewPr>
      <p:cViewPr>
        <p:scale>
          <a:sx n="75" d="100"/>
          <a:sy n="75" d="100"/>
        </p:scale>
        <p:origin x="-72" y="-8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015F10-FC83-4954-8020-BE460300DEEF}" type="datetimeFigureOut">
              <a:rPr lang="es-CO" smtClean="0"/>
              <a:pPr/>
              <a:t>13/07/2012</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1710A0-A317-46B1-A337-045197F4878B}" type="slidenum">
              <a:rPr lang="es-CO" smtClean="0"/>
              <a:pPr/>
              <a:t>‹N°›</a:t>
            </a:fld>
            <a:endParaRPr lang="es-CO"/>
          </a:p>
        </p:txBody>
      </p:sp>
    </p:spTree>
    <p:extLst>
      <p:ext uri="{BB962C8B-B14F-4D97-AF65-F5344CB8AC3E}">
        <p14:creationId xmlns:p14="http://schemas.microsoft.com/office/powerpoint/2010/main" val="1856775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BE1710A0-A317-46B1-A337-045197F4878B}" type="slidenum">
              <a:rPr lang="es-CO" smtClean="0"/>
              <a:pPr/>
              <a:t>12</a:t>
            </a:fld>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pPr/>
              <a:t>13/07/2012</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132FADFE-3B8F-471C-ABF0-DBC7717ECBBC}" type="slidenum">
              <a:rPr lang="es-ES" smtClean="0"/>
              <a:pPr/>
              <a:t>‹N°›</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13/07/2012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13/07/2012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13/07/2012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13/07/2012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13/07/2012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pPr/>
              <a:t>13/07/2012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132FADFE-3B8F-471C-ABF0-DBC7717ECBBC}" type="slidenum">
              <a:rPr lang="es-ES" smtClean="0"/>
              <a:pPr/>
              <a:t>‹N°›</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7A847CFC-816F-41D0-AAC0-9BF4FEBC753E}" type="datetimeFigureOut">
              <a:rPr lang="es-ES" smtClean="0"/>
              <a:pPr/>
              <a:t>13/07/2012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132FADFE-3B8F-471C-ABF0-DBC7717ECBBC}" type="slidenum">
              <a:rPr lang="es-ES" smtClean="0"/>
              <a:pPr/>
              <a:t>‹N°›</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7A847CFC-816F-41D0-AAC0-9BF4FEBC753E}" type="datetimeFigureOut">
              <a:rPr lang="es-ES" smtClean="0"/>
              <a:pPr/>
              <a:t>13/07/2012</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132FADFE-3B8F-471C-ABF0-DBC7717ECBBC}" type="slidenum">
              <a:rPr lang="es-ES" smtClean="0"/>
              <a:pPr/>
              <a:t>‹N°›</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13/07/2012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13/07/2012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A847CFC-816F-41D0-AAC0-9BF4FEBC753E}" type="datetimeFigureOut">
              <a:rPr lang="es-ES" smtClean="0"/>
              <a:pPr/>
              <a:t>13/07/2012</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32FADFE-3B8F-471C-ABF0-DBC7717ECBBC}" type="slidenum">
              <a:rPr lang="es-ES" smtClean="0"/>
              <a:pPr/>
              <a:t>‹N°›</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6368" y="-27384"/>
            <a:ext cx="8218160" cy="5040560"/>
          </a:xfrm>
        </p:spPr>
        <p:txBody>
          <a:bodyPr>
            <a:normAutofit/>
          </a:bodyPr>
          <a:lstStyle/>
          <a:p>
            <a:r>
              <a:rPr lang="fr-FR" sz="4000" dirty="0" smtClean="0">
                <a:solidFill>
                  <a:schemeClr val="tx2">
                    <a:lumMod val="75000"/>
                  </a:schemeClr>
                </a:solidFill>
              </a:rPr>
              <a:t>Réflexions en cours :</a:t>
            </a:r>
            <a:br>
              <a:rPr lang="fr-FR" sz="4000" dirty="0" smtClean="0">
                <a:solidFill>
                  <a:schemeClr val="tx2">
                    <a:lumMod val="75000"/>
                  </a:schemeClr>
                </a:solidFill>
              </a:rPr>
            </a:br>
            <a:r>
              <a:rPr lang="fr-FR" sz="3200" dirty="0" smtClean="0">
                <a:solidFill>
                  <a:schemeClr val="tx2">
                    <a:lumMod val="75000"/>
                  </a:schemeClr>
                </a:solidFill>
              </a:rPr>
              <a:t>Une vision (auto) critique des processus de renforcement et du maintien des langues indigènes au Cauca (Colombie).</a:t>
            </a:r>
            <a:br>
              <a:rPr lang="fr-FR" sz="3200" dirty="0" smtClean="0">
                <a:solidFill>
                  <a:schemeClr val="tx2">
                    <a:lumMod val="75000"/>
                  </a:schemeClr>
                </a:solidFill>
              </a:rPr>
            </a:br>
            <a:r>
              <a:rPr lang="fr-FR" sz="3200" dirty="0" smtClean="0">
                <a:solidFill>
                  <a:schemeClr val="tx2">
                    <a:lumMod val="75000"/>
                  </a:schemeClr>
                </a:solidFill>
              </a:rPr>
              <a:t/>
            </a:r>
            <a:br>
              <a:rPr lang="fr-FR" sz="3200" dirty="0" smtClean="0">
                <a:solidFill>
                  <a:schemeClr val="tx2">
                    <a:lumMod val="75000"/>
                  </a:schemeClr>
                </a:solidFill>
              </a:rPr>
            </a:br>
            <a:r>
              <a:rPr lang="fr-FR" sz="2400" dirty="0" err="1" smtClean="0">
                <a:solidFill>
                  <a:schemeClr val="tx2">
                    <a:lumMod val="75000"/>
                  </a:schemeClr>
                </a:solidFill>
              </a:rPr>
              <a:t>Geny</a:t>
            </a:r>
            <a:r>
              <a:rPr lang="fr-FR" sz="2400" dirty="0" smtClean="0">
                <a:solidFill>
                  <a:schemeClr val="tx2">
                    <a:lumMod val="75000"/>
                  </a:schemeClr>
                </a:solidFill>
              </a:rPr>
              <a:t> </a:t>
            </a:r>
            <a:r>
              <a:rPr lang="fr-FR" sz="2400" dirty="0" err="1" smtClean="0">
                <a:solidFill>
                  <a:schemeClr val="tx2">
                    <a:lumMod val="75000"/>
                  </a:schemeClr>
                </a:solidFill>
              </a:rPr>
              <a:t>Gonzáles</a:t>
            </a:r>
            <a:r>
              <a:rPr lang="fr-FR" sz="2400" dirty="0" smtClean="0">
                <a:solidFill>
                  <a:schemeClr val="tx2">
                    <a:lumMod val="75000"/>
                  </a:schemeClr>
                </a:solidFill>
              </a:rPr>
              <a:t> </a:t>
            </a:r>
            <a:r>
              <a:rPr lang="fr-FR" sz="2400" dirty="0" err="1" smtClean="0">
                <a:solidFill>
                  <a:schemeClr val="tx2">
                    <a:lumMod val="75000"/>
                  </a:schemeClr>
                </a:solidFill>
              </a:rPr>
              <a:t>Castaño</a:t>
            </a:r>
            <a:r>
              <a:rPr lang="fr-FR" sz="2400" dirty="0" smtClean="0">
                <a:solidFill>
                  <a:schemeClr val="tx2">
                    <a:lumMod val="75000"/>
                  </a:schemeClr>
                </a:solidFill>
              </a:rPr>
              <a:t/>
            </a:r>
            <a:br>
              <a:rPr lang="fr-FR" sz="2400" dirty="0" smtClean="0">
                <a:solidFill>
                  <a:schemeClr val="tx2">
                    <a:lumMod val="75000"/>
                  </a:schemeClr>
                </a:solidFill>
              </a:rPr>
            </a:br>
            <a:r>
              <a:rPr lang="fr-FR" sz="2400" dirty="0" err="1" smtClean="0">
                <a:solidFill>
                  <a:schemeClr val="tx2">
                    <a:lumMod val="75000"/>
                  </a:schemeClr>
                </a:solidFill>
              </a:rPr>
              <a:t>Esteban</a:t>
            </a:r>
            <a:r>
              <a:rPr lang="fr-FR" sz="2400" dirty="0" smtClean="0">
                <a:solidFill>
                  <a:schemeClr val="tx2">
                    <a:lumMod val="75000"/>
                  </a:schemeClr>
                </a:solidFill>
              </a:rPr>
              <a:t> </a:t>
            </a:r>
            <a:r>
              <a:rPr lang="fr-FR" sz="2400" dirty="0" err="1" smtClean="0">
                <a:solidFill>
                  <a:schemeClr val="tx2">
                    <a:lumMod val="75000"/>
                  </a:schemeClr>
                </a:solidFill>
              </a:rPr>
              <a:t>Díaz</a:t>
            </a:r>
            <a:r>
              <a:rPr lang="fr-FR" sz="2400" dirty="0" smtClean="0">
                <a:solidFill>
                  <a:schemeClr val="tx2">
                    <a:lumMod val="75000"/>
                  </a:schemeClr>
                </a:solidFill>
              </a:rPr>
              <a:t> </a:t>
            </a:r>
            <a:r>
              <a:rPr lang="fr-FR" sz="2400" dirty="0" err="1" smtClean="0">
                <a:solidFill>
                  <a:schemeClr val="tx2">
                    <a:lumMod val="75000"/>
                  </a:schemeClr>
                </a:solidFill>
              </a:rPr>
              <a:t>Montenegro</a:t>
            </a:r>
            <a:r>
              <a:rPr lang="fr-FR" sz="2400" dirty="0" smtClean="0">
                <a:solidFill>
                  <a:schemeClr val="tx2">
                    <a:lumMod val="75000"/>
                  </a:schemeClr>
                </a:solidFill>
              </a:rPr>
              <a:t/>
            </a:r>
            <a:br>
              <a:rPr lang="fr-FR" sz="2400" dirty="0" smtClean="0">
                <a:solidFill>
                  <a:schemeClr val="tx2">
                    <a:lumMod val="75000"/>
                  </a:schemeClr>
                </a:solidFill>
              </a:rPr>
            </a:br>
            <a:r>
              <a:rPr lang="fr-FR" sz="2400" dirty="0" err="1" smtClean="0">
                <a:solidFill>
                  <a:schemeClr val="tx2">
                    <a:lumMod val="75000"/>
                  </a:schemeClr>
                </a:solidFill>
              </a:rPr>
              <a:t>Universidad</a:t>
            </a:r>
            <a:r>
              <a:rPr lang="fr-FR" sz="2400" dirty="0" smtClean="0">
                <a:solidFill>
                  <a:schemeClr val="tx2">
                    <a:lumMod val="75000"/>
                  </a:schemeClr>
                </a:solidFill>
              </a:rPr>
              <a:t> </a:t>
            </a:r>
            <a:r>
              <a:rPr lang="fr-FR" sz="2400" dirty="0" err="1" smtClean="0">
                <a:solidFill>
                  <a:schemeClr val="tx2">
                    <a:lumMod val="75000"/>
                  </a:schemeClr>
                </a:solidFill>
              </a:rPr>
              <a:t>del</a:t>
            </a:r>
            <a:r>
              <a:rPr lang="fr-FR" sz="2400" dirty="0" smtClean="0">
                <a:solidFill>
                  <a:schemeClr val="tx2">
                    <a:lumMod val="75000"/>
                  </a:schemeClr>
                </a:solidFill>
              </a:rPr>
              <a:t> Cauca, </a:t>
            </a:r>
            <a:r>
              <a:rPr lang="fr-FR" sz="2400" dirty="0" err="1" smtClean="0">
                <a:solidFill>
                  <a:schemeClr val="tx2">
                    <a:lumMod val="75000"/>
                  </a:schemeClr>
                </a:solidFill>
              </a:rPr>
              <a:t>Colombia</a:t>
            </a:r>
            <a:endParaRPr lang="fr-FR" sz="3200" dirty="0">
              <a:solidFill>
                <a:schemeClr val="tx2">
                  <a:lumMod val="75000"/>
                </a:schemeClr>
              </a:solidFill>
            </a:endParaRPr>
          </a:p>
        </p:txBody>
      </p:sp>
      <p:pic>
        <p:nvPicPr>
          <p:cNvPr id="4" name="Picture 61"/>
          <p:cNvPicPr>
            <a:picLocks noChangeAspect="1" noChangeArrowheads="1"/>
          </p:cNvPicPr>
          <p:nvPr/>
        </p:nvPicPr>
        <p:blipFill>
          <a:blip r:embed="rId2" cstate="print"/>
          <a:srcRect/>
          <a:stretch>
            <a:fillRect/>
          </a:stretch>
        </p:blipFill>
        <p:spPr bwMode="auto">
          <a:xfrm>
            <a:off x="6767736" y="4939278"/>
            <a:ext cx="1875103" cy="1514058"/>
          </a:xfrm>
          <a:prstGeom prst="rect">
            <a:avLst/>
          </a:prstGeom>
          <a:noFill/>
          <a:ln w="9525">
            <a:noFill/>
            <a:miter lim="800000"/>
            <a:headEnd/>
            <a:tailEnd/>
          </a:ln>
        </p:spPr>
      </p:pic>
      <p:pic>
        <p:nvPicPr>
          <p:cNvPr id="5" name="Picture 6" descr="EscudoUnicauca.jpg (52091 bytes)"/>
          <p:cNvPicPr>
            <a:picLocks noChangeAspect="1" noChangeArrowheads="1"/>
          </p:cNvPicPr>
          <p:nvPr/>
        </p:nvPicPr>
        <p:blipFill>
          <a:blip r:embed="rId3" cstate="print"/>
          <a:srcRect/>
          <a:stretch>
            <a:fillRect/>
          </a:stretch>
        </p:blipFill>
        <p:spPr bwMode="auto">
          <a:xfrm>
            <a:off x="1403648" y="5085184"/>
            <a:ext cx="1087781" cy="1224136"/>
          </a:xfrm>
          <a:prstGeom prst="rect">
            <a:avLst/>
          </a:prstGeom>
          <a:noFill/>
          <a:ln w="9525">
            <a:noFill/>
            <a:miter lim="800000"/>
            <a:headEnd/>
            <a:tailEnd/>
          </a:ln>
        </p:spPr>
      </p:pic>
      <p:pic>
        <p:nvPicPr>
          <p:cNvPr id="6" name="8 Imagen"/>
          <p:cNvPicPr>
            <a:picLocks noChangeAspect="1" noChangeArrowheads="1"/>
          </p:cNvPicPr>
          <p:nvPr/>
        </p:nvPicPr>
        <p:blipFill>
          <a:blip r:embed="rId4" cstate="print"/>
          <a:srcRect/>
          <a:stretch>
            <a:fillRect/>
          </a:stretch>
        </p:blipFill>
        <p:spPr bwMode="auto">
          <a:xfrm>
            <a:off x="3491880" y="5157192"/>
            <a:ext cx="2592288" cy="1121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0344" y="269776"/>
            <a:ext cx="7498080" cy="1143000"/>
          </a:xfrm>
        </p:spPr>
        <p:txBody>
          <a:bodyPr>
            <a:normAutofit/>
          </a:bodyPr>
          <a:lstStyle/>
          <a:p>
            <a:r>
              <a:rPr lang="fr-FR" dirty="0" smtClean="0"/>
              <a:t>I. Langues et éducation</a:t>
            </a:r>
            <a:endParaRPr lang="es-CO" dirty="0"/>
          </a:p>
        </p:txBody>
      </p:sp>
      <p:sp>
        <p:nvSpPr>
          <p:cNvPr id="3" name="2 Marcador de contenido"/>
          <p:cNvSpPr>
            <a:spLocks noGrp="1"/>
          </p:cNvSpPr>
          <p:nvPr>
            <p:ph idx="1"/>
          </p:nvPr>
        </p:nvSpPr>
        <p:spPr>
          <a:xfrm>
            <a:off x="611560" y="1844824"/>
            <a:ext cx="8280920" cy="2664296"/>
          </a:xfrm>
        </p:spPr>
        <p:txBody>
          <a:bodyPr>
            <a:noAutofit/>
          </a:bodyPr>
          <a:lstStyle/>
          <a:p>
            <a:pPr algn="just"/>
            <a:r>
              <a:rPr lang="fr-FR" dirty="0" smtClean="0"/>
              <a:t>La reconnaissance d’une situation de multi-culturalité et l’expression d’une logique et d’un cadre légal pluraliste n’est pas en accord avec la réalité quotidienne.</a:t>
            </a:r>
          </a:p>
          <a:p>
            <a:pPr algn="just"/>
            <a:r>
              <a:rPr lang="fr-FR" dirty="0" smtClean="0"/>
              <a:t>Par contre il est plus comme une exaltation de la différence que comme un changement réel des relations entre groupes sociaux.</a:t>
            </a:r>
            <a:endParaRPr lang="es-CO" dirty="0" smtClean="0"/>
          </a:p>
          <a:p>
            <a:pPr lvl="0" algn="just"/>
            <a:endParaRPr lang="es-CO"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88640"/>
            <a:ext cx="7498080" cy="1143000"/>
          </a:xfrm>
        </p:spPr>
        <p:txBody>
          <a:bodyPr/>
          <a:lstStyle/>
          <a:p>
            <a:r>
              <a:rPr lang="fr-FR" dirty="0" smtClean="0"/>
              <a:t>I. Langues et éducation</a:t>
            </a:r>
            <a:endParaRPr lang="fr-FR" dirty="0"/>
          </a:p>
        </p:txBody>
      </p:sp>
      <p:sp>
        <p:nvSpPr>
          <p:cNvPr id="3" name="2 Marcador de contenido"/>
          <p:cNvSpPr>
            <a:spLocks noGrp="1"/>
          </p:cNvSpPr>
          <p:nvPr>
            <p:ph idx="1"/>
          </p:nvPr>
        </p:nvSpPr>
        <p:spPr>
          <a:xfrm>
            <a:off x="570352" y="1447800"/>
            <a:ext cx="8466144" cy="4800600"/>
          </a:xfrm>
        </p:spPr>
        <p:txBody>
          <a:bodyPr>
            <a:normAutofit lnSpcReduction="10000"/>
          </a:bodyPr>
          <a:lstStyle/>
          <a:p>
            <a:pPr algn="just"/>
            <a:r>
              <a:rPr lang="es-CO" dirty="0" smtClean="0"/>
              <a:t>“Se supone que comprender la pluralidad permitiría una convivencia armoniosa entre las culturas en una sociedad multicultural. Pero lo que se da en la vida real no es un choque entre culturas sino entre sociedades o grupos sociales en busca del poder, aunque algunos de ellos se cubran con la bandera de la cultura para fundamentar o justificar su dominio sobre otros o la lucha de éstos contra aquéllos” (Vasco, 2002).</a:t>
            </a:r>
            <a:endParaRPr lang="es-CO"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0344" y="274638"/>
            <a:ext cx="7498080" cy="1143000"/>
          </a:xfrm>
        </p:spPr>
        <p:txBody>
          <a:bodyPr>
            <a:normAutofit/>
          </a:bodyPr>
          <a:lstStyle/>
          <a:p>
            <a:r>
              <a:rPr lang="fr-FR" dirty="0" smtClean="0"/>
              <a:t>I. Langues et éducation</a:t>
            </a:r>
            <a:endParaRPr lang="fr-FR" dirty="0"/>
          </a:p>
        </p:txBody>
      </p:sp>
      <p:sp>
        <p:nvSpPr>
          <p:cNvPr id="3" name="2 Marcador de contenido"/>
          <p:cNvSpPr>
            <a:spLocks noGrp="1"/>
          </p:cNvSpPr>
          <p:nvPr>
            <p:ph idx="1"/>
          </p:nvPr>
        </p:nvSpPr>
        <p:spPr>
          <a:xfrm>
            <a:off x="611560" y="1628800"/>
            <a:ext cx="7992888" cy="4104456"/>
          </a:xfrm>
        </p:spPr>
        <p:txBody>
          <a:bodyPr>
            <a:noAutofit/>
          </a:bodyPr>
          <a:lstStyle/>
          <a:p>
            <a:pPr lvl="0" algn="just">
              <a:buNone/>
            </a:pPr>
            <a:r>
              <a:rPr lang="fr-FR" sz="2500" dirty="0" smtClean="0"/>
              <a:t>La conséquence de cette contradiction:</a:t>
            </a:r>
          </a:p>
          <a:p>
            <a:pPr lvl="0" algn="just">
              <a:buNone/>
            </a:pPr>
            <a:endParaRPr lang="fr-FR" sz="2500" dirty="0" smtClean="0"/>
          </a:p>
          <a:p>
            <a:pPr algn="just"/>
            <a:r>
              <a:rPr lang="fr-FR" sz="2500" dirty="0" smtClean="0"/>
              <a:t>L’usage des langues indigènes a tendu à être institutionnalisé à l’école. De cette façon on a négligé le lieu social d’origine de la langue : le sein de la famille.</a:t>
            </a:r>
          </a:p>
          <a:p>
            <a:pPr lvl="0" algn="just">
              <a:buNone/>
            </a:pPr>
            <a:endParaRPr lang="fr-FR" sz="2500" dirty="0" smtClean="0"/>
          </a:p>
          <a:p>
            <a:pPr algn="just"/>
            <a:r>
              <a:rPr lang="fr-FR" sz="2500" dirty="0" smtClean="0"/>
              <a:t>La perte progressive de la transmission familiale des langues indigènes exige qu’on décentre le travail du seul cadre scolaire, sans oublier les réussites précédentes. </a:t>
            </a:r>
          </a:p>
          <a:p>
            <a:pPr lvl="0" algn="just">
              <a:buNone/>
            </a:pPr>
            <a:endParaRPr lang="fr-FR" sz="2500" dirty="0" smtClean="0"/>
          </a:p>
          <a:p>
            <a:pPr lvl="0" algn="just"/>
            <a:endParaRPr lang="fr-FR" sz="25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16024"/>
            <a:ext cx="7746064" cy="764704"/>
          </a:xfrm>
        </p:spPr>
        <p:txBody>
          <a:bodyPr>
            <a:noAutofit/>
          </a:bodyPr>
          <a:lstStyle/>
          <a:p>
            <a:r>
              <a:rPr lang="fr-FR" dirty="0" smtClean="0"/>
              <a:t>I. Langues et éducation</a:t>
            </a:r>
            <a:endParaRPr lang="fr-FR" dirty="0"/>
          </a:p>
        </p:txBody>
      </p:sp>
      <p:sp>
        <p:nvSpPr>
          <p:cNvPr id="4" name="3 CuadroTexto"/>
          <p:cNvSpPr txBox="1"/>
          <p:nvPr/>
        </p:nvSpPr>
        <p:spPr>
          <a:xfrm>
            <a:off x="971600" y="1412776"/>
            <a:ext cx="7776864" cy="4832092"/>
          </a:xfrm>
          <a:prstGeom prst="rect">
            <a:avLst/>
          </a:prstGeom>
          <a:noFill/>
        </p:spPr>
        <p:txBody>
          <a:bodyPr wrap="square" rtlCol="0">
            <a:spAutoFit/>
          </a:bodyPr>
          <a:lstStyle/>
          <a:p>
            <a:pPr algn="just"/>
            <a:endParaRPr lang="fr-FR" sz="2800" dirty="0" smtClean="0"/>
          </a:p>
          <a:p>
            <a:pPr algn="just">
              <a:buFont typeface="Arial" pitchFamily="34" charset="0"/>
              <a:buChar char="•"/>
            </a:pPr>
            <a:r>
              <a:rPr lang="fr-FR" sz="2800" b="1" dirty="0" smtClean="0"/>
              <a:t>Loi 1381 de 2010. </a:t>
            </a:r>
            <a:r>
              <a:rPr lang="fr-FR" sz="2800" dirty="0" smtClean="0"/>
              <a:t> Lorsque sont formulés les règles sur </a:t>
            </a:r>
            <a:r>
              <a:rPr lang="fr-FR" sz="2800" b="1" i="1" dirty="0" smtClean="0"/>
              <a:t>la reconnaissance, la promotion, la protection, l'usage, la préservation et le renforcement des langues</a:t>
            </a:r>
            <a:r>
              <a:rPr lang="fr-FR" sz="2800" dirty="0" smtClean="0"/>
              <a:t> des groupes ethniques de la Colombie et sur leurs droits linguistiques et ceux de leurs locuteurs parlant cette langue.</a:t>
            </a:r>
          </a:p>
          <a:p>
            <a:pPr algn="just">
              <a:buFont typeface="Arial" pitchFamily="34" charset="0"/>
              <a:buChar char="•"/>
            </a:pPr>
            <a:endParaRPr lang="fr-FR" sz="2800" dirty="0" smtClean="0"/>
          </a:p>
          <a:p>
            <a:pPr algn="just">
              <a:buFont typeface="Arial" pitchFamily="34" charset="0"/>
              <a:buChar char="•"/>
            </a:pPr>
            <a:r>
              <a:rPr lang="fr-FR" sz="2800" dirty="0" smtClean="0"/>
              <a:t> Première fois que l’on s’intéresse à la langue hors de l’école.</a:t>
            </a:r>
          </a:p>
          <a:p>
            <a:pPr algn="just">
              <a:buFont typeface="Arial" pitchFamily="34" charset="0"/>
              <a:buChar char="•"/>
            </a:pPr>
            <a:endParaRPr lang="fr-FR"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royectos\En curso\ECOS Nord\Séjour Lyon\École d'été\Coloquio\Gráfico1.JPG"/>
          <p:cNvPicPr>
            <a:picLocks noChangeAspect="1" noChangeArrowheads="1"/>
          </p:cNvPicPr>
          <p:nvPr/>
        </p:nvPicPr>
        <p:blipFill>
          <a:blip r:embed="rId2" cstate="print"/>
          <a:srcRect/>
          <a:stretch>
            <a:fillRect/>
          </a:stretch>
        </p:blipFill>
        <p:spPr bwMode="auto">
          <a:xfrm>
            <a:off x="2411760" y="404664"/>
            <a:ext cx="4617434" cy="5976663"/>
          </a:xfrm>
          <a:prstGeom prst="rect">
            <a:avLst/>
          </a:prstGeom>
          <a:ln>
            <a:noFill/>
          </a:ln>
          <a:effectLst>
            <a:outerShdw blurRad="292100" dist="139700" dir="2700000" algn="tl" rotWithShape="0">
              <a:srgbClr val="333333">
                <a:alpha val="65000"/>
              </a:srgbClr>
            </a:outerShdw>
          </a:effectLst>
        </p:spPr>
      </p:pic>
      <p:pic>
        <p:nvPicPr>
          <p:cNvPr id="1027" name="Picture 3" descr="D:\Proyectos\En curso\ECOS Nord\Séjour Lyon\École d'été\Coloquio\Gráfico1.JPG"/>
          <p:cNvPicPr>
            <a:picLocks noChangeAspect="1" noChangeArrowheads="1"/>
          </p:cNvPicPr>
          <p:nvPr/>
        </p:nvPicPr>
        <p:blipFill>
          <a:blip r:embed="rId3" cstate="print"/>
          <a:srcRect l="52565" t="24067" r="-515" b="49574"/>
          <a:stretch>
            <a:fillRect/>
          </a:stretch>
        </p:blipFill>
        <p:spPr bwMode="auto">
          <a:xfrm>
            <a:off x="3275856" y="1052736"/>
            <a:ext cx="4958821" cy="3528392"/>
          </a:xfrm>
          <a:prstGeom prst="rect">
            <a:avLst/>
          </a:prstGeom>
          <a:ln>
            <a:noFill/>
          </a:ln>
          <a:effectLst>
            <a:outerShdw blurRad="292100" dist="139700" dir="2700000" algn="tl" rotWithShape="0">
              <a:srgbClr val="333333">
                <a:alpha val="65000"/>
              </a:srgbClr>
            </a:outerShdw>
          </a:effectLst>
        </p:spPr>
      </p:pic>
      <p:sp>
        <p:nvSpPr>
          <p:cNvPr id="6" name="5 CuadroTexto"/>
          <p:cNvSpPr txBox="1"/>
          <p:nvPr/>
        </p:nvSpPr>
        <p:spPr>
          <a:xfrm>
            <a:off x="7380312" y="5085184"/>
            <a:ext cx="1515158" cy="1200329"/>
          </a:xfrm>
          <a:prstGeom prst="rect">
            <a:avLst/>
          </a:prstGeom>
          <a:noFill/>
        </p:spPr>
        <p:txBody>
          <a:bodyPr wrap="none" rtlCol="0">
            <a:spAutoFit/>
          </a:bodyPr>
          <a:lstStyle/>
          <a:p>
            <a:pPr marL="342900" indent="-342900">
              <a:buAutoNum type="arabicPeriod"/>
            </a:pPr>
            <a:r>
              <a:rPr lang="es-CO" b="1" dirty="0" err="1" smtClean="0">
                <a:effectLst>
                  <a:outerShdw blurRad="38100" dist="38100" dir="2700000" algn="tl">
                    <a:srgbClr val="000000">
                      <a:alpha val="43137"/>
                    </a:srgbClr>
                  </a:outerShdw>
                </a:effectLst>
              </a:rPr>
              <a:t>Ambaló</a:t>
            </a:r>
            <a:endParaRPr lang="es-CO" b="1" dirty="0" smtClean="0">
              <a:effectLst>
                <a:outerShdw blurRad="38100" dist="38100" dir="2700000" algn="tl">
                  <a:srgbClr val="000000">
                    <a:alpha val="43137"/>
                  </a:srgbClr>
                </a:outerShdw>
              </a:effectLst>
            </a:endParaRPr>
          </a:p>
          <a:p>
            <a:pPr marL="342900" indent="-342900">
              <a:buAutoNum type="arabicPeriod"/>
            </a:pPr>
            <a:r>
              <a:rPr lang="es-CO" b="1" dirty="0" smtClean="0">
                <a:effectLst>
                  <a:outerShdw blurRad="38100" dist="38100" dir="2700000" algn="tl">
                    <a:srgbClr val="000000">
                      <a:alpha val="43137"/>
                    </a:srgbClr>
                  </a:outerShdw>
                </a:effectLst>
              </a:rPr>
              <a:t>Guambía</a:t>
            </a:r>
          </a:p>
          <a:p>
            <a:pPr marL="342900" indent="-342900">
              <a:buAutoNum type="arabicPeriod"/>
            </a:pPr>
            <a:r>
              <a:rPr lang="es-CO" b="1" dirty="0" err="1" smtClean="0">
                <a:effectLst>
                  <a:outerShdw blurRad="38100" dist="38100" dir="2700000" algn="tl">
                    <a:srgbClr val="000000">
                      <a:alpha val="43137"/>
                    </a:srgbClr>
                  </a:outerShdw>
                </a:effectLst>
              </a:rPr>
              <a:t>Quizgó</a:t>
            </a:r>
            <a:endParaRPr lang="es-CO" b="1" dirty="0" smtClean="0">
              <a:effectLst>
                <a:outerShdw blurRad="38100" dist="38100" dir="2700000" algn="tl">
                  <a:srgbClr val="000000">
                    <a:alpha val="43137"/>
                  </a:srgbClr>
                </a:outerShdw>
              </a:effectLst>
            </a:endParaRPr>
          </a:p>
          <a:p>
            <a:pPr marL="342900" indent="-342900">
              <a:buAutoNum type="arabicPeriod"/>
            </a:pPr>
            <a:r>
              <a:rPr lang="es-CO" b="1" dirty="0" err="1" smtClean="0">
                <a:effectLst>
                  <a:outerShdw blurRad="38100" dist="38100" dir="2700000" algn="tl">
                    <a:srgbClr val="000000">
                      <a:alpha val="43137"/>
                    </a:srgbClr>
                  </a:outerShdw>
                </a:effectLst>
              </a:rPr>
              <a:t>Totoró</a:t>
            </a:r>
            <a:endParaRPr lang="es-CO" b="1" dirty="0">
              <a:effectLst>
                <a:outerShdw blurRad="38100" dist="38100" dir="2700000" algn="tl">
                  <a:srgbClr val="000000">
                    <a:alpha val="43137"/>
                  </a:srgbClr>
                </a:outerShdw>
              </a:effectLst>
            </a:endParaRPr>
          </a:p>
        </p:txBody>
      </p:sp>
      <p:sp>
        <p:nvSpPr>
          <p:cNvPr id="5" name="1 Título"/>
          <p:cNvSpPr>
            <a:spLocks noGrp="1"/>
          </p:cNvSpPr>
          <p:nvPr>
            <p:ph type="title"/>
          </p:nvPr>
        </p:nvSpPr>
        <p:spPr>
          <a:xfrm>
            <a:off x="285720" y="0"/>
            <a:ext cx="7498080" cy="1143000"/>
          </a:xfrm>
        </p:spPr>
        <p:txBody>
          <a:bodyPr/>
          <a:lstStyle/>
          <a:p>
            <a:r>
              <a:rPr lang="fr-FR" dirty="0" smtClean="0"/>
              <a:t>II. Langues et identités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7110" y="1082372"/>
            <a:ext cx="8215370" cy="5514980"/>
          </a:xfrm>
        </p:spPr>
        <p:txBody>
          <a:bodyPr>
            <a:normAutofit/>
          </a:bodyPr>
          <a:lstStyle/>
          <a:p>
            <a:pPr algn="just">
              <a:buNone/>
            </a:pPr>
            <a:r>
              <a:rPr lang="fr-FR" dirty="0" smtClean="0"/>
              <a:t>  Les 11, 12 et 13 Juin 2008,  à </a:t>
            </a:r>
            <a:r>
              <a:rPr lang="fr-FR" dirty="0" err="1" smtClean="0"/>
              <a:t>Totoró</a:t>
            </a:r>
            <a:r>
              <a:rPr lang="fr-FR" dirty="0" smtClean="0"/>
              <a:t>,  a été faite la « Première </a:t>
            </a:r>
            <a:r>
              <a:rPr lang="fr-FR" i="1" dirty="0" err="1" smtClean="0"/>
              <a:t>minga</a:t>
            </a:r>
            <a:r>
              <a:rPr lang="fr-FR" dirty="0" smtClean="0"/>
              <a:t> de revitalisation des langues </a:t>
            </a:r>
            <a:r>
              <a:rPr lang="fr-FR" i="1" dirty="0" err="1" smtClean="0"/>
              <a:t>nasa</a:t>
            </a:r>
            <a:r>
              <a:rPr lang="fr-FR" i="1" dirty="0" smtClean="0"/>
              <a:t> </a:t>
            </a:r>
            <a:r>
              <a:rPr lang="fr-FR" i="1" dirty="0" err="1" smtClean="0"/>
              <a:t>yuwe</a:t>
            </a:r>
            <a:r>
              <a:rPr lang="fr-FR" i="1" dirty="0" smtClean="0"/>
              <a:t> </a:t>
            </a:r>
            <a:r>
              <a:rPr lang="fr-FR" dirty="0" smtClean="0"/>
              <a:t>et </a:t>
            </a:r>
            <a:r>
              <a:rPr lang="fr-FR" i="1" dirty="0" err="1" smtClean="0"/>
              <a:t>nam</a:t>
            </a:r>
            <a:r>
              <a:rPr lang="fr-FR" i="1" dirty="0" smtClean="0"/>
              <a:t> trik ».</a:t>
            </a:r>
            <a:r>
              <a:rPr lang="fr-FR" dirty="0" smtClean="0"/>
              <a:t>  Lors de cet événement, les locuteurs de la langue </a:t>
            </a:r>
            <a:r>
              <a:rPr lang="fr-FR" dirty="0" err="1" smtClean="0"/>
              <a:t>nam</a:t>
            </a:r>
            <a:r>
              <a:rPr lang="fr-FR" dirty="0" smtClean="0"/>
              <a:t> trik de différentes </a:t>
            </a:r>
            <a:r>
              <a:rPr lang="fr-FR" dirty="0" err="1" smtClean="0"/>
              <a:t>resguardos</a:t>
            </a:r>
            <a:r>
              <a:rPr lang="fr-FR" dirty="0" smtClean="0"/>
              <a:t>, se sont réunis à la commission de reconnaissance et le traitement de la variation dialectale et ont exprimé la nécessité d'établir des relations entre eux afin de renforcer leur langue.</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0100" y="1000108"/>
            <a:ext cx="7933588" cy="5248292"/>
          </a:xfrm>
        </p:spPr>
        <p:txBody>
          <a:bodyPr>
            <a:normAutofit/>
          </a:bodyPr>
          <a:lstStyle/>
          <a:p>
            <a:pPr>
              <a:buNone/>
            </a:pPr>
            <a:r>
              <a:rPr lang="es-ES_tradnl" dirty="0" smtClean="0"/>
              <a:t>  </a:t>
            </a:r>
            <a:r>
              <a:rPr lang="es-ES_tradnl" i="1" dirty="0" smtClean="0"/>
              <a:t>…la relación cotidiana de las familias, jóvenes, señores, entre los </a:t>
            </a:r>
            <a:r>
              <a:rPr lang="es-ES_tradnl" i="1" dirty="0" err="1" smtClean="0"/>
              <a:t>ambalueños</a:t>
            </a:r>
            <a:r>
              <a:rPr lang="es-ES_tradnl" i="1" dirty="0" smtClean="0"/>
              <a:t>, </a:t>
            </a:r>
            <a:r>
              <a:rPr lang="es-ES_tradnl" i="1" dirty="0" err="1" smtClean="0"/>
              <a:t>totoroes</a:t>
            </a:r>
            <a:r>
              <a:rPr lang="es-ES_tradnl" i="1" dirty="0" smtClean="0"/>
              <a:t> y </a:t>
            </a:r>
            <a:r>
              <a:rPr lang="es-ES_tradnl" i="1" dirty="0" err="1" smtClean="0"/>
              <a:t>guambianos</a:t>
            </a:r>
            <a:r>
              <a:rPr lang="es-ES_tradnl" i="1" dirty="0" smtClean="0"/>
              <a:t> ha sido muy antigua y hoy se sigue dando en la vida de todos los días, claro que ha habido conflictos políticos y en muchos casos han sido influenciados por agentes externos, para salirnos de esa situación se deben ampliar las relaciones, acercarnos más, trabajar más unidos y juntos (CRIC, 2</a:t>
            </a:r>
            <a:r>
              <a:rPr lang="es-CO" i="1" dirty="0" smtClean="0"/>
              <a:t>008</a:t>
            </a:r>
            <a:r>
              <a:rPr lang="es-ES_tradnl" i="1" dirty="0" smtClean="0"/>
              <a:t>)</a:t>
            </a:r>
            <a:endParaRPr lang="es-CO" i="1" dirty="0" smtClean="0"/>
          </a:p>
          <a:p>
            <a:endParaRPr lang="es-CO"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1103490"/>
            <a:ext cx="8100392" cy="3981694"/>
          </a:xfrm>
        </p:spPr>
        <p:txBody>
          <a:bodyPr>
            <a:normAutofit/>
          </a:bodyPr>
          <a:lstStyle/>
          <a:p>
            <a:pPr algn="just">
              <a:buNone/>
            </a:pPr>
            <a:r>
              <a:rPr lang="es-CO" sz="2800" dirty="0" smtClean="0"/>
              <a:t>  En 2009, la </a:t>
            </a:r>
            <a:r>
              <a:rPr lang="es-CO" sz="2800" dirty="0" err="1" smtClean="0"/>
              <a:t>Cour</a:t>
            </a:r>
            <a:r>
              <a:rPr lang="es-CO" sz="2800" dirty="0" smtClean="0"/>
              <a:t> </a:t>
            </a:r>
            <a:r>
              <a:rPr lang="es-CO" sz="2800" dirty="0" err="1" smtClean="0"/>
              <a:t>Constitutionnelle</a:t>
            </a:r>
            <a:r>
              <a:rPr lang="es-CO" sz="2800" dirty="0" smtClean="0"/>
              <a:t> de </a:t>
            </a:r>
            <a:r>
              <a:rPr lang="es-CO" sz="2800" dirty="0" err="1" smtClean="0"/>
              <a:t>Colombie</a:t>
            </a:r>
            <a:r>
              <a:rPr lang="es-CO" sz="2800" dirty="0" smtClean="0"/>
              <a:t> </a:t>
            </a:r>
            <a:r>
              <a:rPr lang="fr-FR" sz="2800" dirty="0" smtClean="0"/>
              <a:t>a promulgué l'ordonnance 004 pour la protection des peuples indigènes.</a:t>
            </a:r>
            <a:r>
              <a:rPr lang="es-CO" sz="2800" dirty="0" smtClean="0"/>
              <a:t> </a:t>
            </a:r>
            <a:r>
              <a:rPr lang="fr-FR" sz="2800" dirty="0" smtClean="0"/>
              <a:t>Le présent décret, a ordonné la protection des droits fondamentaux des populations indigènes déplacés par le conflit armé ou en risque de déplacement forcé. Cela sera fait à travers des plans financés avec l'argent de l'Etat colombien. </a:t>
            </a:r>
            <a:endParaRPr lang="es-CO"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4850" y="992440"/>
            <a:ext cx="8433654" cy="4884832"/>
          </a:xfrm>
        </p:spPr>
        <p:txBody>
          <a:bodyPr>
            <a:normAutofit/>
          </a:bodyPr>
          <a:lstStyle/>
          <a:p>
            <a:pPr algn="just">
              <a:buNone/>
            </a:pPr>
            <a:r>
              <a:rPr lang="fr-FR" sz="2800" dirty="0" smtClean="0"/>
              <a:t>   Les communautés de </a:t>
            </a:r>
            <a:r>
              <a:rPr lang="fr-FR" sz="2800" dirty="0" err="1" smtClean="0"/>
              <a:t>Ambaló</a:t>
            </a:r>
            <a:r>
              <a:rPr lang="fr-FR" sz="2800" dirty="0" smtClean="0"/>
              <a:t> y </a:t>
            </a:r>
            <a:r>
              <a:rPr lang="fr-FR" sz="2800" dirty="0" err="1" smtClean="0"/>
              <a:t>Quizgo</a:t>
            </a:r>
            <a:r>
              <a:rPr lang="fr-FR" sz="2800" dirty="0" smtClean="0"/>
              <a:t> n'étaient pas dans cette liste malgré la souffrance des conséquences du conflit armé.</a:t>
            </a:r>
          </a:p>
          <a:p>
            <a:pPr algn="just">
              <a:buNone/>
            </a:pPr>
            <a:r>
              <a:rPr lang="fr-FR" sz="2800" dirty="0" smtClean="0"/>
              <a:t>   Pour cette raison, ils ont décidé d'entreprendre la tâche de chercher la reconnaissance du statut de peuple par le ministère de l'Intérieur et de gagner ainsi l'accès aux prestations prévues par l'Etat colombien pour les peuples indigènes. Parler la même langue des peuples de </a:t>
            </a:r>
            <a:r>
              <a:rPr lang="fr-FR" sz="2800" dirty="0" err="1" smtClean="0"/>
              <a:t>Guambia</a:t>
            </a:r>
            <a:r>
              <a:rPr lang="fr-FR" sz="2800" dirty="0" smtClean="0"/>
              <a:t> et </a:t>
            </a:r>
            <a:r>
              <a:rPr lang="fr-FR" sz="2800" dirty="0" err="1" smtClean="0"/>
              <a:t>Totoró</a:t>
            </a:r>
            <a:r>
              <a:rPr lang="fr-FR" sz="2800" dirty="0" smtClean="0"/>
              <a:t> est devenu dans un obstacle par cet reconnaissance.   </a:t>
            </a:r>
          </a:p>
          <a:p>
            <a:pPr algn="just">
              <a:buNone/>
            </a:pPr>
            <a:endParaRPr lang="fr-FR" sz="2800" dirty="0" smtClean="0"/>
          </a:p>
          <a:p>
            <a:pPr algn="just">
              <a:buNone/>
            </a:pPr>
            <a:endParaRPr lang="fr-FR" sz="2800" dirty="0" smtClean="0"/>
          </a:p>
          <a:p>
            <a:pPr algn="just">
              <a:buNone/>
            </a:pPr>
            <a:endParaRPr lang="fr-FR" sz="2800" dirty="0" smtClean="0"/>
          </a:p>
          <a:p>
            <a:pPr algn="just">
              <a:buNone/>
            </a:pPr>
            <a:endParaRPr lang="fr-FR" sz="2800" dirty="0" smtClean="0"/>
          </a:p>
          <a:p>
            <a:pPr algn="just">
              <a:buNone/>
            </a:pPr>
            <a:endParaRPr lang="fr-FR"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857232"/>
            <a:ext cx="8064896" cy="5391168"/>
          </a:xfrm>
        </p:spPr>
        <p:txBody>
          <a:bodyPr>
            <a:normAutofit lnSpcReduction="10000"/>
          </a:bodyPr>
          <a:lstStyle/>
          <a:p>
            <a:pPr algn="just"/>
            <a:r>
              <a:rPr lang="fr-FR" dirty="0" smtClean="0"/>
              <a:t>Aujourd'hui, c'est l'Etat qui dicte qui a le droit à des politiques différenciées telles que les ressources économiques et l'exercice des droits et des groupes ethniques, les règles sont fixées par l’Etat. </a:t>
            </a:r>
          </a:p>
          <a:p>
            <a:pPr algn="just"/>
            <a:endParaRPr lang="fr-FR" dirty="0" smtClean="0"/>
          </a:p>
          <a:p>
            <a:pPr algn="just"/>
            <a:r>
              <a:rPr lang="fr-FR" dirty="0" smtClean="0"/>
              <a:t>Actuellement, il existe des formes de plus en plus sophistiquées de subordination, à travers le renforcement des politiques et pratiques des identités ethniques et des institutions culturelles réglementées par l'État colombien.</a:t>
            </a:r>
            <a:endParaRPr lang="es-CO" dirty="0" smtClean="0"/>
          </a:p>
          <a:p>
            <a:pPr algn="just"/>
            <a:endParaRPr lang="es-CO"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ASTER\Projet de Master\cauca_colombia_1 (1).jpg"/>
          <p:cNvPicPr>
            <a:picLocks noChangeAspect="1" noChangeArrowheads="1"/>
          </p:cNvPicPr>
          <p:nvPr/>
        </p:nvPicPr>
        <p:blipFill>
          <a:blip r:embed="rId2" cstate="print"/>
          <a:srcRect/>
          <a:stretch>
            <a:fillRect/>
          </a:stretch>
        </p:blipFill>
        <p:spPr bwMode="auto">
          <a:xfrm>
            <a:off x="2771800" y="548680"/>
            <a:ext cx="4392488" cy="5792682"/>
          </a:xfrm>
          <a:prstGeom prst="rect">
            <a:avLst/>
          </a:prstGeom>
          <a:ln>
            <a:noFill/>
          </a:ln>
          <a:effectLst>
            <a:outerShdw blurRad="292100" dist="139700" dir="2700000" algn="tl" rotWithShape="0">
              <a:srgbClr val="333333">
                <a:alpha val="65000"/>
              </a:srgbClr>
            </a:outerShdw>
          </a:effectLst>
        </p:spPr>
      </p:pic>
      <p:sp>
        <p:nvSpPr>
          <p:cNvPr id="5" name="4 CuadroTexto"/>
          <p:cNvSpPr txBox="1"/>
          <p:nvPr/>
        </p:nvSpPr>
        <p:spPr>
          <a:xfrm>
            <a:off x="1907704" y="0"/>
            <a:ext cx="6075830" cy="461665"/>
          </a:xfrm>
          <a:prstGeom prst="rect">
            <a:avLst/>
          </a:prstGeom>
          <a:noFill/>
        </p:spPr>
        <p:txBody>
          <a:bodyPr wrap="none" rtlCol="0">
            <a:spAutoFit/>
          </a:bodyPr>
          <a:lstStyle/>
          <a:p>
            <a:r>
              <a:rPr lang="fr-FR" sz="2400" b="1" dirty="0" smtClean="0">
                <a:effectLst>
                  <a:outerShdw blurRad="38100" dist="38100" dir="2700000" algn="tl">
                    <a:srgbClr val="000000">
                      <a:alpha val="43137"/>
                    </a:srgbClr>
                  </a:outerShdw>
                </a:effectLst>
              </a:rPr>
              <a:t>Carte physique-politique de la Colombie</a:t>
            </a:r>
            <a:endParaRPr lang="fr-FR" sz="2400" b="1" dirty="0">
              <a:effectLst>
                <a:outerShdw blurRad="38100" dist="38100" dir="2700000" algn="tl">
                  <a:srgbClr val="000000">
                    <a:alpha val="43137"/>
                  </a:srgbClr>
                </a:outerShdw>
              </a:effectLst>
            </a:endParaRPr>
          </a:p>
        </p:txBody>
      </p:sp>
      <p:sp>
        <p:nvSpPr>
          <p:cNvPr id="6" name="5 CuadroTexto"/>
          <p:cNvSpPr txBox="1"/>
          <p:nvPr/>
        </p:nvSpPr>
        <p:spPr>
          <a:xfrm>
            <a:off x="7524328" y="1052736"/>
            <a:ext cx="1213794" cy="707886"/>
          </a:xfrm>
          <a:prstGeom prst="rect">
            <a:avLst/>
          </a:prstGeom>
          <a:noFill/>
        </p:spPr>
        <p:txBody>
          <a:bodyPr wrap="none" rtlCol="0">
            <a:spAutoFit/>
          </a:bodyPr>
          <a:lstStyle/>
          <a:p>
            <a:r>
              <a:rPr lang="fr-FR" sz="2000" dirty="0" smtClean="0">
                <a:effectLst>
                  <a:outerShdw blurRad="38100" dist="38100" dir="2700000" algn="tl">
                    <a:srgbClr val="000000">
                      <a:alpha val="43137"/>
                    </a:srgbClr>
                  </a:outerShdw>
                </a:effectLst>
              </a:rPr>
              <a:t>Amérique</a:t>
            </a:r>
          </a:p>
          <a:p>
            <a:r>
              <a:rPr lang="fr-FR" sz="2000" dirty="0" smtClean="0">
                <a:effectLst>
                  <a:outerShdw blurRad="38100" dist="38100" dir="2700000" algn="tl">
                    <a:srgbClr val="000000">
                      <a:alpha val="43137"/>
                    </a:srgbClr>
                  </a:outerShdw>
                </a:effectLst>
              </a:rPr>
              <a:t>Du Sud</a:t>
            </a:r>
            <a:endParaRPr lang="fr-FR" sz="2000" dirty="0">
              <a:effectLst>
                <a:outerShdw blurRad="38100" dist="38100" dir="2700000" algn="tl">
                  <a:srgbClr val="000000">
                    <a:alpha val="43137"/>
                  </a:srgbClr>
                </a:outerShdw>
              </a:effectLst>
            </a:endParaRPr>
          </a:p>
        </p:txBody>
      </p:sp>
      <p:sp>
        <p:nvSpPr>
          <p:cNvPr id="7" name="6 CuadroTexto"/>
          <p:cNvSpPr txBox="1"/>
          <p:nvPr/>
        </p:nvSpPr>
        <p:spPr>
          <a:xfrm>
            <a:off x="1115616" y="3573016"/>
            <a:ext cx="1586012" cy="707886"/>
          </a:xfrm>
          <a:prstGeom prst="rect">
            <a:avLst/>
          </a:prstGeom>
          <a:noFill/>
        </p:spPr>
        <p:txBody>
          <a:bodyPr wrap="none" rtlCol="0">
            <a:spAutoFit/>
          </a:bodyPr>
          <a:lstStyle/>
          <a:p>
            <a:r>
              <a:rPr lang="fr-FR" sz="2000" dirty="0" smtClean="0">
                <a:effectLst>
                  <a:outerShdw blurRad="38100" dist="38100" dir="2700000" algn="tl">
                    <a:srgbClr val="000000">
                      <a:alpha val="43137"/>
                    </a:srgbClr>
                  </a:outerShdw>
                </a:effectLst>
              </a:rPr>
              <a:t>Département</a:t>
            </a:r>
          </a:p>
          <a:p>
            <a:r>
              <a:rPr lang="fr-FR" sz="2000" dirty="0" smtClean="0">
                <a:effectLst>
                  <a:outerShdw blurRad="38100" dist="38100" dir="2700000" algn="tl">
                    <a:srgbClr val="000000">
                      <a:alpha val="43137"/>
                    </a:srgbClr>
                  </a:outerShdw>
                </a:effectLst>
              </a:rPr>
              <a:t>Du Cauca</a:t>
            </a:r>
            <a:endParaRPr lang="fr-FR" sz="2000" dirty="0">
              <a:effectLst>
                <a:outerShdw blurRad="38100" dist="38100" dir="2700000" algn="tl">
                  <a:srgbClr val="000000">
                    <a:alpha val="43137"/>
                  </a:srgbClr>
                </a:outerShdw>
              </a:effectLst>
            </a:endParaRPr>
          </a:p>
        </p:txBody>
      </p:sp>
      <p:cxnSp>
        <p:nvCxnSpPr>
          <p:cNvPr id="9" name="8 Conector recto de flecha"/>
          <p:cNvCxnSpPr>
            <a:stCxn id="6" idx="1"/>
          </p:cNvCxnSpPr>
          <p:nvPr/>
        </p:nvCxnSpPr>
        <p:spPr>
          <a:xfrm flipH="1" flipV="1">
            <a:off x="6732240" y="1196752"/>
            <a:ext cx="792088" cy="2099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2411760" y="3933056"/>
            <a:ext cx="1152128" cy="720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633540"/>
            <a:ext cx="8250120" cy="5819796"/>
          </a:xfrm>
        </p:spPr>
        <p:txBody>
          <a:bodyPr>
            <a:normAutofit/>
          </a:bodyPr>
          <a:lstStyle/>
          <a:p>
            <a:pPr algn="just">
              <a:buNone/>
            </a:pPr>
            <a:r>
              <a:rPr lang="fr-FR" dirty="0" smtClean="0"/>
              <a:t>  Conceptualisations des experts sur la diversité dans la </a:t>
            </a:r>
            <a:r>
              <a:rPr lang="fr-FR" dirty="0" err="1" smtClean="0"/>
              <a:t>multiculturalité</a:t>
            </a:r>
            <a:r>
              <a:rPr lang="fr-FR" dirty="0" smtClean="0"/>
              <a:t>:</a:t>
            </a:r>
          </a:p>
          <a:p>
            <a:pPr algn="just">
              <a:buNone/>
            </a:pPr>
            <a:r>
              <a:rPr lang="fr-FR" b="1" dirty="0" smtClean="0"/>
              <a:t>1.  </a:t>
            </a:r>
            <a:r>
              <a:rPr lang="fr-FR" dirty="0" smtClean="0"/>
              <a:t>Assimilent culture et identité. </a:t>
            </a:r>
          </a:p>
          <a:p>
            <a:pPr algn="just">
              <a:buNone/>
            </a:pPr>
            <a:r>
              <a:rPr lang="fr-FR" b="1" dirty="0" smtClean="0"/>
              <a:t>2.  </a:t>
            </a:r>
            <a:r>
              <a:rPr lang="fr-FR" dirty="0" smtClean="0"/>
              <a:t>Assimilent langue et culture</a:t>
            </a:r>
          </a:p>
          <a:p>
            <a:pPr algn="just">
              <a:buNone/>
            </a:pPr>
            <a:r>
              <a:rPr lang="es-CO" b="1" dirty="0" smtClean="0"/>
              <a:t>3. </a:t>
            </a:r>
            <a:r>
              <a:rPr lang="fr-FR" dirty="0" smtClean="0"/>
              <a:t>L'identité est quelque chose que tout le monde a, qu’on devrait avoir, ou qu’on devrait chercher</a:t>
            </a:r>
          </a:p>
          <a:p>
            <a:pPr algn="just">
              <a:buNone/>
            </a:pPr>
            <a:r>
              <a:rPr lang="fr-FR" b="1" dirty="0" smtClean="0"/>
              <a:t>4. </a:t>
            </a:r>
            <a:r>
              <a:rPr lang="fr-FR" dirty="0" smtClean="0"/>
              <a:t>L'identité est quelque chose que tous les groupes ont (Au moins certains groupes ethniques, raciaux, nationaux) ou qu´ils devraient avoir</a:t>
            </a:r>
            <a:endParaRPr lang="es-CO"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348" y="500042"/>
            <a:ext cx="8219340" cy="5748358"/>
          </a:xfrm>
        </p:spPr>
        <p:txBody>
          <a:bodyPr>
            <a:normAutofit fontScale="85000" lnSpcReduction="10000"/>
          </a:bodyPr>
          <a:lstStyle/>
          <a:p>
            <a:pPr>
              <a:buNone/>
            </a:pPr>
            <a:r>
              <a:rPr lang="es-CO" dirty="0" smtClean="0"/>
              <a:t>  </a:t>
            </a:r>
            <a:r>
              <a:rPr lang="es-CO" i="1" dirty="0" smtClean="0"/>
              <a:t>En esta época la lucha no era de un sólo resguardo sino de toda una región del Cauca los indígenas nos organizamos para recuperar. Por esto no fue fácil entre nosotros definir cómo trabajar. Había mucha necesidad de tierra y diferentes formas y pensamientos para organizarse y recuperarla. Esto motivó a que en diferentes lugares del municipio surgieran conflictos políticos por la tierra dado que diferentes grupos querían tener derecho sobre las mismas tierras. Esa es en parte la base de los conflictos que surgieron internamente entre los </a:t>
            </a:r>
            <a:r>
              <a:rPr lang="es-CO" i="1" dirty="0" err="1" smtClean="0"/>
              <a:t>guambianos</a:t>
            </a:r>
            <a:r>
              <a:rPr lang="es-CO" i="1" dirty="0" smtClean="0"/>
              <a:t> y estos y de estos con otros hermanos de sangre pero políticamente diferentes, como es el caso de </a:t>
            </a:r>
            <a:r>
              <a:rPr lang="es-CO" i="1" dirty="0" err="1" smtClean="0"/>
              <a:t>Ambaló</a:t>
            </a:r>
            <a:r>
              <a:rPr lang="es-CO" i="1" dirty="0" smtClean="0"/>
              <a:t> (Mayor Mariano </a:t>
            </a:r>
            <a:r>
              <a:rPr lang="es-CO" i="1" dirty="0" err="1" smtClean="0"/>
              <a:t>Calambás</a:t>
            </a:r>
            <a:r>
              <a:rPr lang="es-CO" i="1" dirty="0" smtClean="0"/>
              <a:t> 2000:54)</a:t>
            </a:r>
          </a:p>
          <a:p>
            <a:r>
              <a:rPr lang="es-CO" i="1" dirty="0" smtClean="0"/>
              <a:t> </a:t>
            </a:r>
          </a:p>
          <a:p>
            <a:endParaRPr lang="es-CO"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348" y="714356"/>
            <a:ext cx="8219340" cy="5534044"/>
          </a:xfrm>
        </p:spPr>
        <p:txBody>
          <a:bodyPr/>
          <a:lstStyle/>
          <a:p>
            <a:pPr>
              <a:buNone/>
            </a:pPr>
            <a:r>
              <a:rPr lang="es-CO" dirty="0" smtClean="0"/>
              <a:t> </a:t>
            </a:r>
            <a:r>
              <a:rPr lang="es-CO" i="1" dirty="0" smtClean="0"/>
              <a:t>…y al mismo tiempo se hace creer que el país colombiano está dividido en “razas”. Para eso: para dividir al pueblo y no permitir que nos unamos contra los explotadores. Pero nosotros los indios nos hemos dado cuenta del engaño. Ahora sabemos que si se nos enseña a olvidar quiénes somos y de dónde venimos, es sólo para que no sepamos a dónde debemos ir. Porque no les conviene a los explotadores que sigamos nuestro propio camino (ANUC. Secretaría de Indígenas, 1974)</a:t>
            </a:r>
          </a:p>
          <a:p>
            <a:endParaRPr lang="es-CO"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74638"/>
            <a:ext cx="7498080" cy="1143000"/>
          </a:xfrm>
        </p:spPr>
        <p:txBody>
          <a:bodyPr/>
          <a:lstStyle/>
          <a:p>
            <a:r>
              <a:rPr lang="fr-FR" smtClean="0"/>
              <a:t>Conclusions</a:t>
            </a:r>
            <a:endParaRPr lang="fr-FR"/>
          </a:p>
        </p:txBody>
      </p:sp>
      <p:sp>
        <p:nvSpPr>
          <p:cNvPr id="3" name="2 Marcador de contenido"/>
          <p:cNvSpPr>
            <a:spLocks noGrp="1"/>
          </p:cNvSpPr>
          <p:nvPr>
            <p:ph idx="1"/>
          </p:nvPr>
        </p:nvSpPr>
        <p:spPr>
          <a:xfrm>
            <a:off x="611560" y="1951856"/>
            <a:ext cx="8114538" cy="3853408"/>
          </a:xfrm>
        </p:spPr>
        <p:txBody>
          <a:bodyPr>
            <a:normAutofit/>
          </a:bodyPr>
          <a:lstStyle/>
          <a:p>
            <a:pPr lvl="0" algn="just"/>
            <a:r>
              <a:rPr lang="fr-FR" sz="2800" dirty="0" smtClean="0"/>
              <a:t>La situation de nombreuses langues indigènes en Colombie est encore moins vitale aujourd'hui que dans les premières décennies du XXe siècle, tel est le cas des langues indigènes dans le département du Cauca, malgré les efforts des organisations indigènes pour une éducation bilingue et interculturelle.</a:t>
            </a:r>
            <a:endParaRPr lang="es-CO"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74638"/>
            <a:ext cx="7498080" cy="1143000"/>
          </a:xfrm>
        </p:spPr>
        <p:txBody>
          <a:bodyPr/>
          <a:lstStyle/>
          <a:p>
            <a:r>
              <a:rPr lang="fr-FR" smtClean="0"/>
              <a:t>Conclusions</a:t>
            </a:r>
            <a:endParaRPr lang="fr-FR"/>
          </a:p>
        </p:txBody>
      </p:sp>
      <p:sp>
        <p:nvSpPr>
          <p:cNvPr id="3" name="2 Marcador de contenido"/>
          <p:cNvSpPr>
            <a:spLocks noGrp="1"/>
          </p:cNvSpPr>
          <p:nvPr>
            <p:ph idx="1"/>
          </p:nvPr>
        </p:nvSpPr>
        <p:spPr>
          <a:xfrm>
            <a:off x="633926" y="1844824"/>
            <a:ext cx="8114538" cy="3853408"/>
          </a:xfrm>
        </p:spPr>
        <p:txBody>
          <a:bodyPr>
            <a:normAutofit/>
          </a:bodyPr>
          <a:lstStyle/>
          <a:p>
            <a:pPr lvl="0" algn="just"/>
            <a:r>
              <a:rPr lang="fr-FR" sz="2800" dirty="0" smtClean="0"/>
              <a:t>On peut dire, que la reconnaissance politique de l'État n’ont pas eu de succès dans le renforcement de ces langues. On peut dire aussi qu’elle a été préjudiciable pour quelques processus qui ont été initiés par les peuples indigènes avant la Constitution  de 1991.</a:t>
            </a:r>
            <a:endParaRPr lang="es-CO"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74638"/>
            <a:ext cx="7498080" cy="1143000"/>
          </a:xfrm>
        </p:spPr>
        <p:txBody>
          <a:bodyPr/>
          <a:lstStyle/>
          <a:p>
            <a:r>
              <a:rPr lang="fr-FR" smtClean="0"/>
              <a:t>Conclusions</a:t>
            </a:r>
            <a:endParaRPr lang="fr-FR"/>
          </a:p>
        </p:txBody>
      </p:sp>
      <p:sp>
        <p:nvSpPr>
          <p:cNvPr id="3" name="2 Marcador de contenido"/>
          <p:cNvSpPr>
            <a:spLocks noGrp="1"/>
          </p:cNvSpPr>
          <p:nvPr>
            <p:ph idx="1"/>
          </p:nvPr>
        </p:nvSpPr>
        <p:spPr>
          <a:xfrm>
            <a:off x="633926" y="1556792"/>
            <a:ext cx="8114538" cy="4896544"/>
          </a:xfrm>
        </p:spPr>
        <p:txBody>
          <a:bodyPr>
            <a:noAutofit/>
          </a:bodyPr>
          <a:lstStyle/>
          <a:p>
            <a:pPr lvl="0" algn="just"/>
            <a:r>
              <a:rPr lang="fr-FR" sz="2800" dirty="0" smtClean="0"/>
              <a:t>Il est important de noter, dans ce domaine, que les actions proposées prévoient le risque de l’institutionnalisation et de la dépendance du financement de l'état ou du financement international. Les langues vivent au-delà des institutions, entre elles et derrière elles. Si leur utilisation est limitée à l'environnement scolaire la force </a:t>
            </a:r>
            <a:r>
              <a:rPr lang="fr-FR" sz="2800" smtClean="0"/>
              <a:t>qu'il leur </a:t>
            </a:r>
            <a:r>
              <a:rPr lang="fr-FR" sz="2800" dirty="0" smtClean="0"/>
              <a:t>restait à ce jour sera perdue. Si on les laisse faire, à l'école ils auront perdu un domaine très important pour leur position politique et sociale.</a:t>
            </a:r>
            <a:endParaRPr lang="es-CO"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1571612"/>
            <a:ext cx="8076464" cy="4881724"/>
          </a:xfrm>
        </p:spPr>
        <p:txBody>
          <a:bodyPr>
            <a:normAutofit/>
          </a:bodyPr>
          <a:lstStyle/>
          <a:p>
            <a:pPr algn="just"/>
            <a:r>
              <a:rPr lang="es-CO" sz="2000" dirty="0" smtClean="0"/>
              <a:t>Asociación Nacional de Usuarios Campesinos-ANUC. Secretaría de Indígenas. 1974. </a:t>
            </a:r>
            <a:r>
              <a:rPr lang="es-CO" sz="2000" i="1" dirty="0" smtClean="0"/>
              <a:t>La posición del indígena: nuestra lucha es tu lucha</a:t>
            </a:r>
            <a:endParaRPr lang="es-CO" sz="2000" dirty="0" smtClean="0"/>
          </a:p>
          <a:p>
            <a:pPr algn="just"/>
            <a:r>
              <a:rPr lang="es-CO" sz="2000" dirty="0" smtClean="0"/>
              <a:t>Aja, Lorena y Rojas, Tulio. 2000. Informe técnico proyecto </a:t>
            </a:r>
            <a:r>
              <a:rPr lang="es-CO" sz="2000" i="1" dirty="0" smtClean="0"/>
              <a:t>Educación para el desarrollo o reinventar lo propio</a:t>
            </a:r>
            <a:r>
              <a:rPr lang="es-CO" sz="2000" dirty="0" smtClean="0"/>
              <a:t>. Bogotá. Universidad de los Andes. Documento Inédito.</a:t>
            </a:r>
          </a:p>
          <a:p>
            <a:pPr algn="just"/>
            <a:r>
              <a:rPr lang="es-CO" sz="2000" dirty="0" err="1" smtClean="0"/>
              <a:t>Brubaker</a:t>
            </a:r>
            <a:r>
              <a:rPr lang="es-CO" sz="2000" dirty="0" smtClean="0"/>
              <a:t>, Rogers y Frederick Cooper. 2001. </a:t>
            </a:r>
            <a:r>
              <a:rPr lang="es-CO" sz="2000" i="1" dirty="0" smtClean="0"/>
              <a:t>Más allá de la “identidad</a:t>
            </a:r>
            <a:r>
              <a:rPr lang="es-CO" sz="2000" dirty="0" smtClean="0"/>
              <a:t>.” </a:t>
            </a:r>
            <a:r>
              <a:rPr lang="es-CO" sz="2000" i="1" dirty="0" smtClean="0"/>
              <a:t>Apuntes de Investigación del CEC y P</a:t>
            </a:r>
            <a:r>
              <a:rPr lang="es-CO" sz="2000" dirty="0" smtClean="0"/>
              <a:t> 7:30-67.</a:t>
            </a:r>
          </a:p>
          <a:p>
            <a:pPr algn="just"/>
            <a:r>
              <a:rPr lang="es-ES" sz="2000" dirty="0" err="1" smtClean="0"/>
              <a:t>Grimson</a:t>
            </a:r>
            <a:r>
              <a:rPr lang="es-ES" sz="2000" dirty="0" smtClean="0"/>
              <a:t>, Alejandro. 2010. “Cultura, identidad: dos nociones distintas”. </a:t>
            </a:r>
            <a:r>
              <a:rPr lang="es-CO" sz="2000" i="1" dirty="0" smtClean="0"/>
              <a:t>Social </a:t>
            </a:r>
            <a:r>
              <a:rPr lang="es-CO" sz="2000" i="1" dirty="0" err="1" smtClean="0"/>
              <a:t>Identities</a:t>
            </a:r>
            <a:r>
              <a:rPr lang="es-CO" sz="2000" i="1" dirty="0" smtClean="0"/>
              <a:t>,</a:t>
            </a:r>
            <a:r>
              <a:rPr lang="es-CO" sz="2000" dirty="0" smtClean="0"/>
              <a:t> 16 (1):63-79.</a:t>
            </a:r>
          </a:p>
          <a:p>
            <a:pPr algn="just"/>
            <a:r>
              <a:rPr lang="es-CO" sz="2000" dirty="0" smtClean="0"/>
              <a:t>Vasco, L.G. 2002. Entre selva y páramo.</a:t>
            </a:r>
          </a:p>
          <a:p>
            <a:pPr algn="just">
              <a:buNone/>
            </a:pPr>
            <a:endParaRPr lang="es-CO" sz="2000" dirty="0" smtClean="0"/>
          </a:p>
          <a:p>
            <a:pPr algn="just"/>
            <a:endParaRPr lang="es-CO" sz="2000" dirty="0" smtClean="0"/>
          </a:p>
          <a:p>
            <a:pPr algn="just"/>
            <a:endParaRPr lang="es-CO" dirty="0"/>
          </a:p>
        </p:txBody>
      </p:sp>
      <p:sp>
        <p:nvSpPr>
          <p:cNvPr id="4" name="3 Rectángulo"/>
          <p:cNvSpPr/>
          <p:nvPr/>
        </p:nvSpPr>
        <p:spPr>
          <a:xfrm>
            <a:off x="2857488" y="428604"/>
            <a:ext cx="4000528" cy="584775"/>
          </a:xfrm>
          <a:prstGeom prst="rect">
            <a:avLst/>
          </a:prstGeom>
        </p:spPr>
        <p:txBody>
          <a:bodyPr wrap="square">
            <a:spAutoFit/>
          </a:bodyPr>
          <a:lstStyle/>
          <a:p>
            <a:pPr marL="411480" indent="-342900" algn="ctr">
              <a:spcBef>
                <a:spcPts val="700"/>
              </a:spcBef>
              <a:buClr>
                <a:srgbClr val="D6ECFF"/>
              </a:buClr>
              <a:buSzPct val="95000"/>
            </a:pPr>
            <a:r>
              <a:rPr lang="es-CO" sz="3200" b="1" dirty="0" err="1" smtClean="0">
                <a:latin typeface="Arial" pitchFamily="34" charset="0"/>
                <a:cs typeface="Arial" pitchFamily="34" charset="0"/>
              </a:rPr>
              <a:t>œuvres</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citées</a:t>
            </a:r>
            <a:endParaRPr lang="en-US" sz="32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4408" y="1735832"/>
            <a:ext cx="7025984" cy="3565376"/>
          </a:xfrm>
        </p:spPr>
        <p:txBody>
          <a:bodyPr>
            <a:normAutofit/>
          </a:bodyPr>
          <a:lstStyle/>
          <a:p>
            <a:pPr algn="ctr">
              <a:buNone/>
            </a:pPr>
            <a:r>
              <a:rPr lang="es-CO" sz="4000" dirty="0" smtClean="0"/>
              <a:t>¡Gracias!</a:t>
            </a:r>
          </a:p>
          <a:p>
            <a:pPr algn="ctr">
              <a:buNone/>
            </a:pPr>
            <a:r>
              <a:rPr lang="fr-FR" sz="4000" dirty="0" smtClean="0"/>
              <a:t>Merci!</a:t>
            </a:r>
            <a:endParaRPr lang="es-CO" sz="4000" dirty="0" smtClean="0"/>
          </a:p>
          <a:p>
            <a:pPr algn="ctr">
              <a:buNone/>
            </a:pPr>
            <a:r>
              <a:rPr lang="es-CO" sz="4000" dirty="0" err="1" smtClean="0"/>
              <a:t>Thanks</a:t>
            </a:r>
            <a:r>
              <a:rPr lang="es-CO" sz="4000" dirty="0" smtClean="0"/>
              <a:t>!</a:t>
            </a:r>
          </a:p>
          <a:p>
            <a:pPr algn="ctr">
              <a:buNone/>
            </a:pPr>
            <a:r>
              <a:rPr lang="es-CO" sz="4000" dirty="0" smtClean="0"/>
              <a:t>¡</a:t>
            </a:r>
            <a:r>
              <a:rPr lang="es-CO" sz="4000" dirty="0" err="1" smtClean="0"/>
              <a:t>inkua</a:t>
            </a:r>
            <a:r>
              <a:rPr lang="es-CO" sz="4000" dirty="0" smtClean="0"/>
              <a:t> </a:t>
            </a:r>
            <a:r>
              <a:rPr lang="es-CO" sz="4000" dirty="0" err="1" smtClean="0"/>
              <a:t>inkua</a:t>
            </a:r>
            <a:r>
              <a:rPr lang="es-CO" sz="4000" dirty="0" smtClean="0"/>
              <a:t> mayan </a:t>
            </a:r>
            <a:r>
              <a:rPr lang="es-CO" sz="4000" dirty="0" err="1" smtClean="0"/>
              <a:t>kɵn</a:t>
            </a:r>
            <a:r>
              <a:rPr lang="es-CO" sz="4000" dirty="0" smtClean="0"/>
              <a:t>!</a:t>
            </a:r>
            <a:endParaRPr lang="es-CO"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cstate="print"/>
          <a:srcRect/>
          <a:stretch>
            <a:fillRect/>
          </a:stretch>
        </p:blipFill>
        <p:spPr bwMode="auto">
          <a:xfrm>
            <a:off x="2411760" y="1"/>
            <a:ext cx="4667245" cy="6597352"/>
          </a:xfrm>
          <a:prstGeom prst="rect">
            <a:avLst/>
          </a:prstGeom>
          <a:noFill/>
          <a:ln w="9525">
            <a:noFill/>
            <a:miter lim="800000"/>
            <a:headEnd/>
            <a:tailEnd/>
          </a:ln>
        </p:spPr>
      </p:pic>
      <p:pic>
        <p:nvPicPr>
          <p:cNvPr id="4102" name="Picture 6"/>
          <p:cNvPicPr>
            <a:picLocks noChangeAspect="1" noChangeArrowheads="1"/>
          </p:cNvPicPr>
          <p:nvPr/>
        </p:nvPicPr>
        <p:blipFill>
          <a:blip r:embed="rId3" cstate="print"/>
          <a:srcRect/>
          <a:stretch>
            <a:fillRect/>
          </a:stretch>
        </p:blipFill>
        <p:spPr bwMode="auto">
          <a:xfrm>
            <a:off x="1403648" y="2420888"/>
            <a:ext cx="3528391" cy="286503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p:cTn id="7" dur="500" fill="hold"/>
                                        <p:tgtEl>
                                          <p:spTgt spid="4102"/>
                                        </p:tgtEl>
                                        <p:attrNameLst>
                                          <p:attrName>ppt_w</p:attrName>
                                        </p:attrNameLst>
                                      </p:cBhvr>
                                      <p:tavLst>
                                        <p:tav tm="0">
                                          <p:val>
                                            <p:fltVal val="0"/>
                                          </p:val>
                                        </p:tav>
                                        <p:tav tm="100000">
                                          <p:val>
                                            <p:strVal val="#ppt_w"/>
                                          </p:val>
                                        </p:tav>
                                      </p:tavLst>
                                    </p:anim>
                                    <p:anim calcmode="lin" valueType="num">
                                      <p:cBhvr>
                                        <p:cTn id="8" dur="500" fill="hold"/>
                                        <p:tgtEl>
                                          <p:spTgt spid="41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D:\Proyectos\En curso\ECOS Nord\Séjour Lyon\École d'été\Coloquio\Mapa Lenguas.jpg"/>
          <p:cNvPicPr>
            <a:picLocks noChangeAspect="1" noChangeArrowheads="1"/>
          </p:cNvPicPr>
          <p:nvPr/>
        </p:nvPicPr>
        <p:blipFill>
          <a:blip r:embed="rId2" cstate="print"/>
          <a:srcRect l="15754" t="11906" r="3725" b="12597"/>
          <a:stretch>
            <a:fillRect/>
          </a:stretch>
        </p:blipFill>
        <p:spPr bwMode="auto">
          <a:xfrm>
            <a:off x="1525236" y="260648"/>
            <a:ext cx="4630940" cy="6141029"/>
          </a:xfrm>
          <a:prstGeom prst="rect">
            <a:avLst/>
          </a:prstGeom>
          <a:ln>
            <a:noFill/>
          </a:ln>
          <a:effectLst>
            <a:outerShdw blurRad="292100" dist="139700" dir="2700000" algn="tl" rotWithShape="0">
              <a:srgbClr val="333333">
                <a:alpha val="65000"/>
              </a:srgbClr>
            </a:outerShdw>
          </a:effectLst>
        </p:spPr>
      </p:pic>
      <p:pic>
        <p:nvPicPr>
          <p:cNvPr id="3077" name="Picture 5" descr="D:\Proyectos\En curso\ECOS Nord\Séjour Lyon\École d'été\Coloquio\Convenciones Mapa Lenguas.jpg"/>
          <p:cNvPicPr>
            <a:picLocks noChangeAspect="1" noChangeArrowheads="1"/>
          </p:cNvPicPr>
          <p:nvPr/>
        </p:nvPicPr>
        <p:blipFill>
          <a:blip r:embed="rId3" cstate="print"/>
          <a:srcRect l="4214" t="11357" r="57861" b="4224"/>
          <a:stretch>
            <a:fillRect/>
          </a:stretch>
        </p:blipFill>
        <p:spPr bwMode="auto">
          <a:xfrm>
            <a:off x="6372200" y="188640"/>
            <a:ext cx="1944216" cy="6120680"/>
          </a:xfrm>
          <a:prstGeom prst="rect">
            <a:avLst/>
          </a:prstGeom>
          <a:noFill/>
        </p:spPr>
      </p:pic>
      <p:sp>
        <p:nvSpPr>
          <p:cNvPr id="7" name="6 CuadroTexto"/>
          <p:cNvSpPr txBox="1"/>
          <p:nvPr/>
        </p:nvSpPr>
        <p:spPr>
          <a:xfrm>
            <a:off x="7491897" y="3861048"/>
            <a:ext cx="1077539" cy="461665"/>
          </a:xfrm>
          <a:prstGeom prst="rect">
            <a:avLst/>
          </a:prstGeom>
          <a:noFill/>
        </p:spPr>
        <p:txBody>
          <a:bodyPr wrap="square" rtlCol="0">
            <a:spAutoFit/>
          </a:bodyPr>
          <a:lstStyle/>
          <a:p>
            <a:r>
              <a:rPr lang="es-CO" sz="800" b="1" dirty="0" smtClean="0"/>
              <a:t>Fam. BARBACOA</a:t>
            </a:r>
          </a:p>
          <a:p>
            <a:r>
              <a:rPr lang="es-CO" sz="800" dirty="0" err="1" smtClean="0"/>
              <a:t>Nam</a:t>
            </a:r>
            <a:r>
              <a:rPr lang="es-CO" sz="800" dirty="0" smtClean="0"/>
              <a:t> trik</a:t>
            </a:r>
          </a:p>
          <a:p>
            <a:r>
              <a:rPr lang="es-CO" sz="800" dirty="0" err="1" smtClean="0"/>
              <a:t>Awapit</a:t>
            </a:r>
            <a:endParaRPr lang="es-CO" sz="800" dirty="0"/>
          </a:p>
        </p:txBody>
      </p:sp>
      <p:sp>
        <p:nvSpPr>
          <p:cNvPr id="8" name="7 Estrella de 5 puntas"/>
          <p:cNvSpPr/>
          <p:nvPr/>
        </p:nvSpPr>
        <p:spPr>
          <a:xfrm>
            <a:off x="7380312" y="4005063"/>
            <a:ext cx="144016" cy="144016"/>
          </a:xfrm>
          <a:prstGeom prst="star5">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b="1" dirty="0" smtClean="0">
                <a:solidFill>
                  <a:schemeClr val="tx1"/>
                </a:solidFill>
                <a:latin typeface="Times New Roman" pitchFamily="18" charset="0"/>
                <a:cs typeface="Times New Roman" pitchFamily="18" charset="0"/>
              </a:rPr>
              <a:t>1</a:t>
            </a:r>
            <a:endParaRPr lang="es-CO" sz="900" b="1" dirty="0">
              <a:solidFill>
                <a:schemeClr val="tx1"/>
              </a:solidFill>
              <a:latin typeface="Times New Roman" pitchFamily="18" charset="0"/>
              <a:cs typeface="Times New Roman" pitchFamily="18" charset="0"/>
            </a:endParaRPr>
          </a:p>
        </p:txBody>
      </p:sp>
      <p:sp>
        <p:nvSpPr>
          <p:cNvPr id="9" name="8 Estrella de 5 puntas"/>
          <p:cNvSpPr/>
          <p:nvPr/>
        </p:nvSpPr>
        <p:spPr>
          <a:xfrm>
            <a:off x="2771800" y="3789040"/>
            <a:ext cx="144016" cy="144016"/>
          </a:xfrm>
          <a:prstGeom prst="star5">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b="1" dirty="0" smtClean="0">
                <a:solidFill>
                  <a:schemeClr val="tx1"/>
                </a:solidFill>
                <a:latin typeface="Times New Roman" pitchFamily="18" charset="0"/>
                <a:cs typeface="Times New Roman" pitchFamily="18" charset="0"/>
              </a:rPr>
              <a:t>1</a:t>
            </a:r>
            <a:endParaRPr lang="es-CO" sz="900" b="1" dirty="0">
              <a:solidFill>
                <a:schemeClr val="tx1"/>
              </a:solidFill>
              <a:latin typeface="Times New Roman" pitchFamily="18" charset="0"/>
              <a:cs typeface="Times New Roman" pitchFamily="18" charset="0"/>
            </a:endParaRPr>
          </a:p>
        </p:txBody>
      </p:sp>
      <p:sp>
        <p:nvSpPr>
          <p:cNvPr id="10" name="9 Estrella de 5 puntas"/>
          <p:cNvSpPr/>
          <p:nvPr/>
        </p:nvSpPr>
        <p:spPr>
          <a:xfrm>
            <a:off x="2987824" y="3941440"/>
            <a:ext cx="144016" cy="144016"/>
          </a:xfrm>
          <a:prstGeom prst="star5">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b="1" dirty="0" smtClean="0">
                <a:solidFill>
                  <a:schemeClr val="tx1"/>
                </a:solidFill>
                <a:latin typeface="Times New Roman" pitchFamily="18" charset="0"/>
                <a:cs typeface="Times New Roman" pitchFamily="18" charset="0"/>
              </a:rPr>
              <a:t>1</a:t>
            </a:r>
            <a:endParaRPr lang="es-CO" sz="900" b="1" dirty="0">
              <a:solidFill>
                <a:schemeClr val="tx1"/>
              </a:solidFill>
              <a:latin typeface="Times New Roman" pitchFamily="18" charset="0"/>
              <a:cs typeface="Times New Roman" pitchFamily="18" charset="0"/>
            </a:endParaRPr>
          </a:p>
        </p:txBody>
      </p:sp>
      <p:sp>
        <p:nvSpPr>
          <p:cNvPr id="11" name="10 Estrella de 5 puntas"/>
          <p:cNvSpPr/>
          <p:nvPr/>
        </p:nvSpPr>
        <p:spPr>
          <a:xfrm>
            <a:off x="2915816" y="3789040"/>
            <a:ext cx="144016" cy="144016"/>
          </a:xfrm>
          <a:prstGeom prst="star5">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b="1" dirty="0" smtClean="0">
                <a:solidFill>
                  <a:schemeClr val="tx1"/>
                </a:solidFill>
                <a:latin typeface="Times New Roman" pitchFamily="18" charset="0"/>
                <a:cs typeface="Times New Roman" pitchFamily="18" charset="0"/>
              </a:rPr>
              <a:t>1</a:t>
            </a:r>
            <a:endParaRPr lang="es-CO" sz="900" b="1" dirty="0">
              <a:solidFill>
                <a:schemeClr val="tx1"/>
              </a:solidFill>
              <a:latin typeface="Times New Roman" pitchFamily="18" charset="0"/>
              <a:cs typeface="Times New Roman" pitchFamily="18" charset="0"/>
            </a:endParaRPr>
          </a:p>
        </p:txBody>
      </p:sp>
      <p:sp>
        <p:nvSpPr>
          <p:cNvPr id="12" name="11 Estrella de 5 puntas"/>
          <p:cNvSpPr/>
          <p:nvPr/>
        </p:nvSpPr>
        <p:spPr>
          <a:xfrm>
            <a:off x="2267744" y="4293096"/>
            <a:ext cx="144016" cy="144016"/>
          </a:xfrm>
          <a:prstGeom prst="star5">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b="1" dirty="0" smtClean="0">
                <a:solidFill>
                  <a:schemeClr val="tx1"/>
                </a:solidFill>
                <a:latin typeface="Times New Roman" pitchFamily="18" charset="0"/>
                <a:cs typeface="Times New Roman" pitchFamily="18" charset="0"/>
              </a:rPr>
              <a:t>2</a:t>
            </a:r>
            <a:endParaRPr lang="es-CO" sz="900" b="1" dirty="0">
              <a:solidFill>
                <a:schemeClr val="tx1"/>
              </a:solidFill>
              <a:latin typeface="Times New Roman" pitchFamily="18" charset="0"/>
              <a:cs typeface="Times New Roman" pitchFamily="18" charset="0"/>
            </a:endParaRPr>
          </a:p>
        </p:txBody>
      </p:sp>
      <p:sp>
        <p:nvSpPr>
          <p:cNvPr id="13" name="12 Estrella de 5 puntas"/>
          <p:cNvSpPr/>
          <p:nvPr/>
        </p:nvSpPr>
        <p:spPr>
          <a:xfrm>
            <a:off x="2123728" y="4437112"/>
            <a:ext cx="144016" cy="144016"/>
          </a:xfrm>
          <a:prstGeom prst="star5">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b="1" dirty="0" smtClean="0">
                <a:solidFill>
                  <a:schemeClr val="tx1"/>
                </a:solidFill>
                <a:latin typeface="Times New Roman" pitchFamily="18" charset="0"/>
                <a:cs typeface="Times New Roman" pitchFamily="18" charset="0"/>
              </a:rPr>
              <a:t>2</a:t>
            </a:r>
            <a:endParaRPr lang="es-CO" sz="900" b="1" dirty="0">
              <a:solidFill>
                <a:schemeClr val="tx1"/>
              </a:solidFill>
              <a:latin typeface="Times New Roman" pitchFamily="18" charset="0"/>
              <a:cs typeface="Times New Roman" pitchFamily="18" charset="0"/>
            </a:endParaRPr>
          </a:p>
        </p:txBody>
      </p:sp>
      <p:sp>
        <p:nvSpPr>
          <p:cNvPr id="14" name="13 Estrella de 5 puntas"/>
          <p:cNvSpPr/>
          <p:nvPr/>
        </p:nvSpPr>
        <p:spPr>
          <a:xfrm>
            <a:off x="7380312" y="4149079"/>
            <a:ext cx="144016" cy="144016"/>
          </a:xfrm>
          <a:prstGeom prst="star5">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b="1" dirty="0" smtClean="0">
                <a:solidFill>
                  <a:schemeClr val="tx1"/>
                </a:solidFill>
                <a:latin typeface="Times New Roman" pitchFamily="18" charset="0"/>
                <a:cs typeface="Times New Roman" pitchFamily="18" charset="0"/>
              </a:rPr>
              <a:t>2</a:t>
            </a:r>
            <a:endParaRPr lang="es-CO" sz="900" b="1" dirty="0">
              <a:solidFill>
                <a:schemeClr val="tx1"/>
              </a:solidFill>
              <a:latin typeface="Times New Roman" pitchFamily="18" charset="0"/>
              <a:cs typeface="Times New Roman" pitchFamily="18" charset="0"/>
            </a:endParaRPr>
          </a:p>
        </p:txBody>
      </p:sp>
      <p:sp>
        <p:nvSpPr>
          <p:cNvPr id="18" name="17 Estrella de 5 puntas"/>
          <p:cNvSpPr/>
          <p:nvPr/>
        </p:nvSpPr>
        <p:spPr>
          <a:xfrm>
            <a:off x="2771800" y="3933056"/>
            <a:ext cx="216024" cy="216024"/>
          </a:xfrm>
          <a:prstGeom prst="star5">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b="1" dirty="0" smtClean="0">
                <a:solidFill>
                  <a:schemeClr val="tx1"/>
                </a:solidFill>
                <a:latin typeface="Times New Roman" pitchFamily="18" charset="0"/>
                <a:cs typeface="Times New Roman" pitchFamily="18" charset="0"/>
              </a:rPr>
              <a:t>7</a:t>
            </a:r>
            <a:endParaRPr lang="es-CO" sz="900" b="1" dirty="0">
              <a:solidFill>
                <a:schemeClr val="tx1"/>
              </a:solidFill>
              <a:latin typeface="Times New Roman" pitchFamily="18" charset="0"/>
              <a:cs typeface="Times New Roman" pitchFamily="18" charset="0"/>
            </a:endParaRPr>
          </a:p>
        </p:txBody>
      </p:sp>
      <p:sp>
        <p:nvSpPr>
          <p:cNvPr id="19" name="18 Estrella de 5 puntas"/>
          <p:cNvSpPr/>
          <p:nvPr/>
        </p:nvSpPr>
        <p:spPr>
          <a:xfrm>
            <a:off x="7380312" y="5733256"/>
            <a:ext cx="144016" cy="144016"/>
          </a:xfrm>
          <a:prstGeom prst="star5">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b="1" dirty="0" smtClean="0">
                <a:solidFill>
                  <a:schemeClr val="tx1"/>
                </a:solidFill>
                <a:latin typeface="Times New Roman" pitchFamily="18" charset="0"/>
                <a:cs typeface="Times New Roman" pitchFamily="18" charset="0"/>
              </a:rPr>
              <a:t>7</a:t>
            </a:r>
            <a:endParaRPr lang="es-CO" sz="9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88640"/>
            <a:ext cx="8568952" cy="1143000"/>
          </a:xfrm>
        </p:spPr>
        <p:txBody>
          <a:bodyPr>
            <a:normAutofit/>
          </a:bodyPr>
          <a:lstStyle/>
          <a:p>
            <a:r>
              <a:rPr lang="fr-FR" dirty="0" smtClean="0"/>
              <a:t>I. Langues et éducation</a:t>
            </a:r>
            <a:endParaRPr lang="fr-FR" dirty="0"/>
          </a:p>
        </p:txBody>
      </p:sp>
      <p:sp>
        <p:nvSpPr>
          <p:cNvPr id="3" name="2 Marcador de contenido"/>
          <p:cNvSpPr>
            <a:spLocks noGrp="1"/>
          </p:cNvSpPr>
          <p:nvPr>
            <p:ph idx="1"/>
          </p:nvPr>
        </p:nvSpPr>
        <p:spPr>
          <a:xfrm>
            <a:off x="611560" y="1844824"/>
            <a:ext cx="8280920" cy="4464496"/>
          </a:xfrm>
        </p:spPr>
        <p:txBody>
          <a:bodyPr>
            <a:noAutofit/>
          </a:bodyPr>
          <a:lstStyle/>
          <a:p>
            <a:pPr algn="just"/>
            <a:r>
              <a:rPr lang="fr-FR" sz="2800" dirty="0" smtClean="0"/>
              <a:t>En Colombie, particulièrement au Cauca, les processus de revalorisation et d’introduction des langues indigènes dans les contextes scolaires ont été produits à la suite des luttes des peuples indigènes pour la reconnaissance de l’existence comme peuple, le droit sur les terres et pour une éducation qui respecte leurs coutumes. Dans ce processus, il est important de souligner la présence des collaborateurs académiques et non académiques du peuple colombien.</a:t>
            </a:r>
          </a:p>
          <a:p>
            <a:pPr algn="just">
              <a:buNone/>
            </a:pPr>
            <a:endParaRPr lang="fr-FR" sz="2800" dirty="0" smtClean="0"/>
          </a:p>
          <a:p>
            <a:pPr algn="just">
              <a:buNone/>
            </a:pPr>
            <a:endParaRPr lang="fr-FR" sz="2800" dirty="0" smtClean="0"/>
          </a:p>
          <a:p>
            <a:pPr algn="just"/>
            <a:endParaRPr lang="fr-FR"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88640"/>
            <a:ext cx="8568952" cy="1143000"/>
          </a:xfrm>
        </p:spPr>
        <p:txBody>
          <a:bodyPr>
            <a:normAutofit/>
          </a:bodyPr>
          <a:lstStyle/>
          <a:p>
            <a:r>
              <a:rPr lang="fr-FR" dirty="0" smtClean="0"/>
              <a:t>I. Langues et éducation</a:t>
            </a:r>
            <a:endParaRPr lang="fr-FR" dirty="0"/>
          </a:p>
        </p:txBody>
      </p:sp>
      <p:sp>
        <p:nvSpPr>
          <p:cNvPr id="3" name="2 Marcador de contenido"/>
          <p:cNvSpPr>
            <a:spLocks noGrp="1"/>
          </p:cNvSpPr>
          <p:nvPr>
            <p:ph idx="1"/>
          </p:nvPr>
        </p:nvSpPr>
        <p:spPr>
          <a:xfrm>
            <a:off x="611560" y="1700808"/>
            <a:ext cx="8280920" cy="3816424"/>
          </a:xfrm>
        </p:spPr>
        <p:txBody>
          <a:bodyPr>
            <a:normAutofit/>
          </a:bodyPr>
          <a:lstStyle/>
          <a:p>
            <a:pPr algn="just"/>
            <a:r>
              <a:rPr lang="fr-FR" sz="2400" dirty="0" smtClean="0"/>
              <a:t>Lors de la création du Conseil Régional Indigène du Cauca, en 1971, on a remarqué l’importance culturelle et politique des langues et de l’éducation pour les peuples indigènes.</a:t>
            </a:r>
          </a:p>
          <a:p>
            <a:pPr algn="just"/>
            <a:endParaRPr lang="fr-FR" sz="2400" dirty="0" smtClean="0"/>
          </a:p>
          <a:p>
            <a:pPr algn="just"/>
            <a:r>
              <a:rPr lang="es-CO" sz="2400" dirty="0" smtClean="0"/>
              <a:t>“El derecho a la educación bilingüe era uno de los fundamentos del programa del CRIC desde su nacimiento, ligado a la lucha por las tierras, la autoridad y la cultura” (CRIC-PEBI, 2004). </a:t>
            </a:r>
            <a:endParaRPr lang="fr-FR" sz="2400" dirty="0" smtClean="0"/>
          </a:p>
          <a:p>
            <a:pPr algn="just"/>
            <a:endParaRPr lang="fr-FR"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88640"/>
            <a:ext cx="7498080" cy="1143000"/>
          </a:xfrm>
        </p:spPr>
        <p:txBody>
          <a:bodyPr/>
          <a:lstStyle/>
          <a:p>
            <a:r>
              <a:rPr lang="fr-FR" dirty="0" smtClean="0"/>
              <a:t>I. Langues et éducation</a:t>
            </a:r>
            <a:endParaRPr lang="fr-FR" dirty="0"/>
          </a:p>
        </p:txBody>
      </p:sp>
      <p:sp>
        <p:nvSpPr>
          <p:cNvPr id="3" name="2 Marcador de contenido"/>
          <p:cNvSpPr>
            <a:spLocks noGrp="1"/>
          </p:cNvSpPr>
          <p:nvPr>
            <p:ph idx="1"/>
          </p:nvPr>
        </p:nvSpPr>
        <p:spPr>
          <a:xfrm>
            <a:off x="611560" y="1879848"/>
            <a:ext cx="8424936" cy="3565376"/>
          </a:xfrm>
        </p:spPr>
        <p:txBody>
          <a:bodyPr>
            <a:normAutofit/>
          </a:bodyPr>
          <a:lstStyle/>
          <a:p>
            <a:pPr algn="just"/>
            <a:r>
              <a:rPr lang="fr-FR" sz="2800" b="1" dirty="0" smtClean="0"/>
              <a:t>Décret 1142 de 1978 </a:t>
            </a:r>
            <a:r>
              <a:rPr lang="fr-FR" sz="2800" dirty="0" smtClean="0"/>
              <a:t>sur l’éducation des communautés indigènes, lorsqu’on reconnait que “le ministère de l'Éducation nationale </a:t>
            </a:r>
            <a:r>
              <a:rPr lang="fr-FR" sz="2800" b="1" i="1" dirty="0" smtClean="0"/>
              <a:t>doit assurer la conservation et le développement des langues maternelles </a:t>
            </a:r>
            <a:r>
              <a:rPr lang="fr-FR" sz="2800" dirty="0" smtClean="0"/>
              <a:t>des communautés indigènes et fournir à ces dernières la maîtrise progressive de la langue nationale sans préjudice pour les langues maternelles”.</a:t>
            </a:r>
          </a:p>
          <a:p>
            <a:pPr algn="just"/>
            <a:endParaRPr lang="es-CO"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62352" y="188640"/>
            <a:ext cx="7498080" cy="1143000"/>
          </a:xfrm>
        </p:spPr>
        <p:txBody>
          <a:bodyPr>
            <a:normAutofit/>
          </a:bodyPr>
          <a:lstStyle/>
          <a:p>
            <a:r>
              <a:rPr lang="fr-FR" dirty="0" smtClean="0"/>
              <a:t>I. Langues et éducation</a:t>
            </a:r>
            <a:endParaRPr lang="fr-FR" dirty="0"/>
          </a:p>
        </p:txBody>
      </p:sp>
      <p:sp>
        <p:nvSpPr>
          <p:cNvPr id="3" name="2 Marcador de contenido"/>
          <p:cNvSpPr>
            <a:spLocks noGrp="1"/>
          </p:cNvSpPr>
          <p:nvPr>
            <p:ph idx="1"/>
          </p:nvPr>
        </p:nvSpPr>
        <p:spPr>
          <a:xfrm>
            <a:off x="611560" y="1340768"/>
            <a:ext cx="8208912" cy="5517232"/>
          </a:xfrm>
        </p:spPr>
        <p:txBody>
          <a:bodyPr>
            <a:normAutofit/>
          </a:bodyPr>
          <a:lstStyle/>
          <a:p>
            <a:pPr algn="just"/>
            <a:r>
              <a:rPr lang="fr-FR" sz="2400" dirty="0" smtClean="0"/>
              <a:t>L’Éducation Interculturelle Bilingue comme principale stratégie de maintenance et revalorisation des langues. Création du Programme d’Éducation Bilingue en 1973.</a:t>
            </a:r>
          </a:p>
          <a:p>
            <a:pPr lvl="0" algn="just">
              <a:buNone/>
            </a:pPr>
            <a:endParaRPr lang="es-CO" sz="2400" dirty="0" smtClean="0"/>
          </a:p>
          <a:p>
            <a:pPr lvl="0" algn="just"/>
            <a:r>
              <a:rPr lang="fr-FR" sz="2400" dirty="0" smtClean="0"/>
              <a:t>Réussites : formation des enseignants,  création d’alphabets, création des matériaux d’enseignement, création des cursus, autonomie administrative, formation politique et revalorisation culturelle.</a:t>
            </a:r>
          </a:p>
          <a:p>
            <a:pPr lvl="0" algn="just"/>
            <a:endParaRPr lang="fr-FR" sz="2400" dirty="0" smtClean="0"/>
          </a:p>
          <a:p>
            <a:pPr algn="just"/>
            <a:r>
              <a:rPr lang="fr-FR" sz="2400" dirty="0" smtClean="0"/>
              <a:t>L’enseignement à l’école affronte partiellement  le problème de l’affaiblissement des langues indigènes et tend à l’institutionnalisation plus qu’à la promotion de l’usage quotidien.</a:t>
            </a:r>
          </a:p>
          <a:p>
            <a:pPr lvl="0" algn="just"/>
            <a:endParaRPr lang="fr-FR" sz="2400" dirty="0" smtClean="0"/>
          </a:p>
          <a:p>
            <a:pPr lvl="0" algn="just"/>
            <a:endParaRPr lang="es-CO" sz="2400" dirty="0" smtClean="0"/>
          </a:p>
          <a:p>
            <a:pPr lvl="0" algn="just"/>
            <a:endParaRPr lang="es-CO" sz="2400" dirty="0" smtClean="0"/>
          </a:p>
          <a:p>
            <a:pPr lvl="0" algn="just"/>
            <a:endParaRPr lang="es-CO" sz="2400" dirty="0" smtClean="0"/>
          </a:p>
          <a:p>
            <a:pPr lvl="0" algn="just"/>
            <a:endParaRPr lang="es-CO"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16632"/>
            <a:ext cx="7498080" cy="1143000"/>
          </a:xfrm>
        </p:spPr>
        <p:txBody>
          <a:bodyPr/>
          <a:lstStyle/>
          <a:p>
            <a:r>
              <a:rPr lang="fr-FR" dirty="0" smtClean="0"/>
              <a:t>I. Langues et éducation</a:t>
            </a:r>
            <a:endParaRPr lang="fr-FR" dirty="0"/>
          </a:p>
        </p:txBody>
      </p:sp>
      <p:sp>
        <p:nvSpPr>
          <p:cNvPr id="3" name="2 Marcador de contenido"/>
          <p:cNvSpPr>
            <a:spLocks noGrp="1"/>
          </p:cNvSpPr>
          <p:nvPr>
            <p:ph idx="1"/>
          </p:nvPr>
        </p:nvSpPr>
        <p:spPr>
          <a:xfrm>
            <a:off x="899592" y="1447800"/>
            <a:ext cx="8034096" cy="4800600"/>
          </a:xfrm>
        </p:spPr>
        <p:txBody>
          <a:bodyPr>
            <a:normAutofit/>
          </a:bodyPr>
          <a:lstStyle/>
          <a:p>
            <a:pPr algn="just">
              <a:buNone/>
            </a:pPr>
            <a:r>
              <a:rPr lang="fr-FR" sz="2400" dirty="0" smtClean="0"/>
              <a:t>Constitution Politique de 1991:</a:t>
            </a:r>
          </a:p>
          <a:p>
            <a:pPr algn="just"/>
            <a:r>
              <a:rPr lang="fr-FR" sz="2400" dirty="0" smtClean="0"/>
              <a:t>“L’État colombien </a:t>
            </a:r>
            <a:r>
              <a:rPr lang="fr-FR" sz="2400" b="1" i="1" dirty="0" smtClean="0"/>
              <a:t>reconnait et protège </a:t>
            </a:r>
            <a:r>
              <a:rPr lang="fr-FR" sz="2400" dirty="0" smtClean="0"/>
              <a:t>la diversité ethnique et culturelle de la Nation Colombienne" (Art. 7). </a:t>
            </a:r>
          </a:p>
          <a:p>
            <a:pPr algn="just"/>
            <a:r>
              <a:rPr lang="fr-FR" sz="2400" dirty="0" smtClean="0"/>
              <a:t>"...  Les langues et les dialectes des groupes ethniques </a:t>
            </a:r>
            <a:r>
              <a:rPr lang="fr-FR" sz="2400" b="1" i="1" dirty="0" smtClean="0"/>
              <a:t>sont aussi officiels dans leurs territoires</a:t>
            </a:r>
            <a:r>
              <a:rPr lang="fr-FR" sz="2400" dirty="0" smtClean="0"/>
              <a:t>. L'enseignement dispensé dans les communautés ayant leurs propres traditions linguistiques est bilingue" (Art. 10). </a:t>
            </a:r>
          </a:p>
          <a:p>
            <a:pPr algn="just"/>
            <a:r>
              <a:rPr lang="fr-FR" sz="2400" dirty="0" smtClean="0"/>
              <a:t>“</a:t>
            </a:r>
            <a:r>
              <a:rPr lang="fr-FR" sz="2400" b="1" i="1" dirty="0" smtClean="0"/>
              <a:t>Les territoires ethniques sont inaliénables,  imprescriptibles et insaisissables</a:t>
            </a:r>
            <a:r>
              <a:rPr lang="fr-FR" sz="2400" dirty="0" smtClean="0"/>
              <a:t>” (Art. 63).</a:t>
            </a:r>
          </a:p>
          <a:p>
            <a:pPr algn="just">
              <a:buNone/>
            </a:pPr>
            <a:endParaRPr lang="fr-FR" sz="2400" dirty="0" smtClean="0"/>
          </a:p>
          <a:p>
            <a:pPr algn="just"/>
            <a:endParaRPr lang="fr-FR"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1799</TotalTime>
  <Words>1385</Words>
  <Application>Microsoft Office PowerPoint</Application>
  <PresentationFormat>Affichage à l'écran (4:3)</PresentationFormat>
  <Paragraphs>99</Paragraphs>
  <Slides>27</Slides>
  <Notes>1</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Solsticio</vt:lpstr>
      <vt:lpstr>Réflexions en cours : Une vision (auto) critique des processus de renforcement et du maintien des langues indigènes au Cauca (Colombie).  Geny Gonzáles Castaño Esteban Díaz Montenegro Universidad del Cauca, Colombia</vt:lpstr>
      <vt:lpstr>Présentation PowerPoint</vt:lpstr>
      <vt:lpstr>Présentation PowerPoint</vt:lpstr>
      <vt:lpstr>Présentation PowerPoint</vt:lpstr>
      <vt:lpstr>I. Langues et éducation</vt:lpstr>
      <vt:lpstr>I. Langues et éducation</vt:lpstr>
      <vt:lpstr>I. Langues et éducation</vt:lpstr>
      <vt:lpstr>I. Langues et éducation</vt:lpstr>
      <vt:lpstr>I. Langues et éducation</vt:lpstr>
      <vt:lpstr>I. Langues et éducation</vt:lpstr>
      <vt:lpstr>I. Langues et éducation</vt:lpstr>
      <vt:lpstr>I. Langues et éducation</vt:lpstr>
      <vt:lpstr>I. Langues et éducation</vt:lpstr>
      <vt:lpstr>II. Langues et identités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Conclusions</vt:lpstr>
      <vt:lpstr>Conclusions</vt:lpstr>
      <vt:lpstr>Conclusions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Tebas</dc:creator>
  <cp:lastModifiedBy>Leandro di Domenico</cp:lastModifiedBy>
  <cp:revision>193</cp:revision>
  <dcterms:created xsi:type="dcterms:W3CDTF">2012-06-27T07:18:04Z</dcterms:created>
  <dcterms:modified xsi:type="dcterms:W3CDTF">2012-07-13T09:50:42Z</dcterms:modified>
</cp:coreProperties>
</file>